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043" r:id="rId1"/>
  </p:sldMasterIdLst>
  <p:notesMasterIdLst>
    <p:notesMasterId r:id="rId31"/>
  </p:notesMasterIdLst>
  <p:sldIdLst>
    <p:sldId id="256" r:id="rId2"/>
    <p:sldId id="279" r:id="rId3"/>
    <p:sldId id="276" r:id="rId4"/>
    <p:sldId id="292" r:id="rId5"/>
    <p:sldId id="320" r:id="rId6"/>
    <p:sldId id="321" r:id="rId7"/>
    <p:sldId id="299" r:id="rId8"/>
    <p:sldId id="300" r:id="rId9"/>
    <p:sldId id="303" r:id="rId10"/>
    <p:sldId id="301" r:id="rId11"/>
    <p:sldId id="302" r:id="rId12"/>
    <p:sldId id="305" r:id="rId13"/>
    <p:sldId id="306" r:id="rId14"/>
    <p:sldId id="307" r:id="rId15"/>
    <p:sldId id="317" r:id="rId16"/>
    <p:sldId id="316" r:id="rId17"/>
    <p:sldId id="308" r:id="rId18"/>
    <p:sldId id="309" r:id="rId19"/>
    <p:sldId id="310" r:id="rId20"/>
    <p:sldId id="311" r:id="rId21"/>
    <p:sldId id="312" r:id="rId22"/>
    <p:sldId id="313" r:id="rId23"/>
    <p:sldId id="314" r:id="rId24"/>
    <p:sldId id="319" r:id="rId25"/>
    <p:sldId id="315" r:id="rId26"/>
    <p:sldId id="318" r:id="rId27"/>
    <p:sldId id="280" r:id="rId28"/>
    <p:sldId id="323" r:id="rId29"/>
    <p:sldId id="282" r:id="rId30"/>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65"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65"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65"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65"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65" charset="-128"/>
        <a:cs typeface="+mn-cs"/>
      </a:defRPr>
    </a:lvl5pPr>
    <a:lvl6pPr marL="2286000" algn="l" defTabSz="914400" rtl="0" eaLnBrk="1" latinLnBrk="0" hangingPunct="1">
      <a:defRPr kern="1200">
        <a:solidFill>
          <a:schemeClr val="tx1"/>
        </a:solidFill>
        <a:latin typeface="Arial" charset="0"/>
        <a:ea typeface="ＭＳ Ｐゴシック" pitchFamily="-65" charset="-128"/>
        <a:cs typeface="+mn-cs"/>
      </a:defRPr>
    </a:lvl6pPr>
    <a:lvl7pPr marL="2743200" algn="l" defTabSz="914400" rtl="0" eaLnBrk="1" latinLnBrk="0" hangingPunct="1">
      <a:defRPr kern="1200">
        <a:solidFill>
          <a:schemeClr val="tx1"/>
        </a:solidFill>
        <a:latin typeface="Arial" charset="0"/>
        <a:ea typeface="ＭＳ Ｐゴシック" pitchFamily="-65" charset="-128"/>
        <a:cs typeface="+mn-cs"/>
      </a:defRPr>
    </a:lvl7pPr>
    <a:lvl8pPr marL="3200400" algn="l" defTabSz="914400" rtl="0" eaLnBrk="1" latinLnBrk="0" hangingPunct="1">
      <a:defRPr kern="1200">
        <a:solidFill>
          <a:schemeClr val="tx1"/>
        </a:solidFill>
        <a:latin typeface="Arial" charset="0"/>
        <a:ea typeface="ＭＳ Ｐゴシック" pitchFamily="-65" charset="-128"/>
        <a:cs typeface="+mn-cs"/>
      </a:defRPr>
    </a:lvl8pPr>
    <a:lvl9pPr marL="3657600" algn="l" defTabSz="914400" rtl="0" eaLnBrk="1" latinLnBrk="0" hangingPunct="1">
      <a:defRPr kern="1200">
        <a:solidFill>
          <a:schemeClr val="tx1"/>
        </a:solidFill>
        <a:latin typeface="Arial" charset="0"/>
        <a:ea typeface="ＭＳ Ｐゴシック" pitchFamily="-65"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002B6C-160F-4C93-91B6-89BB5999501A}" v="14" dt="2025-06-23T18:41:04.2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57" d="100"/>
          <a:sy n="57" d="100"/>
        </p:scale>
        <p:origin x="870" y="2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F4C8CB-BE25-404E-BDAE-669918A53C3D}" type="datetimeFigureOut">
              <a:rPr lang="en-US" smtClean="0"/>
              <a:t>9/23/2025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63652A-7D45-40C1-859A-D69711E9F99A}" type="slidenum">
              <a:rPr lang="en-US" smtClean="0"/>
              <a:t>‹#›</a:t>
            </a:fld>
            <a:endParaRPr lang="en-US" dirty="0"/>
          </a:p>
        </p:txBody>
      </p:sp>
    </p:spTree>
    <p:extLst>
      <p:ext uri="{BB962C8B-B14F-4D97-AF65-F5344CB8AC3E}">
        <p14:creationId xmlns:p14="http://schemas.microsoft.com/office/powerpoint/2010/main" val="2721874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B63652A-7D45-40C1-859A-D69711E9F99A}" type="slidenum">
              <a:rPr lang="en-US" smtClean="0"/>
              <a:t>11</a:t>
            </a:fld>
            <a:endParaRPr lang="en-US" dirty="0"/>
          </a:p>
        </p:txBody>
      </p:sp>
    </p:spTree>
    <p:extLst>
      <p:ext uri="{BB962C8B-B14F-4D97-AF65-F5344CB8AC3E}">
        <p14:creationId xmlns:p14="http://schemas.microsoft.com/office/powerpoint/2010/main" val="2538093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EEDDAE6-A153-42CA-9CA2-9F43D18A1DAF}" type="datetime1">
              <a:rPr lang="en-US" smtClean="0"/>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CB98FA3-A36F-42E8-A9DF-D5203B8222C1}"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314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2A9912-6260-4687-804B-85DB81019C52}" type="datetime1">
              <a:rPr lang="en-US" smtClean="0"/>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AAD7A96-15FB-4C93-8CAC-F016E37F9155}" type="slidenum">
              <a:rPr lang="en-US" smtClean="0"/>
              <a:pPr/>
              <a:t>‹#›</a:t>
            </a:fld>
            <a:endParaRPr lang="en-US" dirty="0"/>
          </a:p>
        </p:txBody>
      </p:sp>
    </p:spTree>
    <p:extLst>
      <p:ext uri="{BB962C8B-B14F-4D97-AF65-F5344CB8AC3E}">
        <p14:creationId xmlns:p14="http://schemas.microsoft.com/office/powerpoint/2010/main" val="670035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B7E36B-265C-49C6-B3A2-C5B408958181}" type="datetime1">
              <a:rPr lang="en-US" smtClean="0"/>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E0D6B0-2543-4E34-97AB-9F62C9858D52}" type="slidenum">
              <a:rPr lang="en-US" smtClean="0"/>
              <a:pPr/>
              <a:t>‹#›</a:t>
            </a:fld>
            <a:endParaRPr lang="en-US" dirty="0"/>
          </a:p>
        </p:txBody>
      </p:sp>
    </p:spTree>
    <p:extLst>
      <p:ext uri="{BB962C8B-B14F-4D97-AF65-F5344CB8AC3E}">
        <p14:creationId xmlns:p14="http://schemas.microsoft.com/office/powerpoint/2010/main" val="1642647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D07250-B8B1-4EF2-86D4-916E20F073C4}" type="datetime1">
              <a:rPr lang="en-US" smtClean="0"/>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3A5DB1-D0E9-4AFC-A9C6-AA13C850BD30}" type="slidenum">
              <a:rPr lang="en-US" smtClean="0"/>
              <a:pPr/>
              <a:t>‹#›</a:t>
            </a:fld>
            <a:endParaRPr lang="en-US" dirty="0"/>
          </a:p>
        </p:txBody>
      </p:sp>
    </p:spTree>
    <p:extLst>
      <p:ext uri="{BB962C8B-B14F-4D97-AF65-F5344CB8AC3E}">
        <p14:creationId xmlns:p14="http://schemas.microsoft.com/office/powerpoint/2010/main" val="4230188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41D971-3CE8-4324-BA58-B711B2FA6E98}" type="datetime1">
              <a:rPr lang="en-US" smtClean="0"/>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0635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5098CE-5D00-47D5-86F3-1BC51B02D7BB}" type="datetime1">
              <a:rPr lang="en-US" smtClean="0"/>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40F963-3971-45B9-B1A3-10A2B8CEA7EE}" type="slidenum">
              <a:rPr lang="en-US" smtClean="0"/>
              <a:pPr/>
              <a:t>‹#›</a:t>
            </a:fld>
            <a:endParaRPr lang="en-US" dirty="0"/>
          </a:p>
        </p:txBody>
      </p:sp>
    </p:spTree>
    <p:extLst>
      <p:ext uri="{BB962C8B-B14F-4D97-AF65-F5344CB8AC3E}">
        <p14:creationId xmlns:p14="http://schemas.microsoft.com/office/powerpoint/2010/main" val="1253142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60F476-9310-41EB-B4A8-B9B727088EEC}" type="datetime1">
              <a:rPr lang="en-US" smtClean="0"/>
              <a:t>9/23/2025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2837EE9-21AF-422A-B676-E3008882DA99}" type="slidenum">
              <a:rPr lang="en-US" smtClean="0"/>
              <a:pPr/>
              <a:t>‹#›</a:t>
            </a:fld>
            <a:endParaRPr lang="en-US" dirty="0"/>
          </a:p>
        </p:txBody>
      </p:sp>
    </p:spTree>
    <p:extLst>
      <p:ext uri="{BB962C8B-B14F-4D97-AF65-F5344CB8AC3E}">
        <p14:creationId xmlns:p14="http://schemas.microsoft.com/office/powerpoint/2010/main" val="3892753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DD24EE-45D8-4310-A22A-6ADF1F265DF7}" type="datetime1">
              <a:rPr lang="en-US" smtClean="0"/>
              <a:t>9/23/2025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67DFC5A-4E9B-456D-B36F-F719CEEC28B0}" type="slidenum">
              <a:rPr lang="en-US" smtClean="0"/>
              <a:pPr/>
              <a:t>‹#›</a:t>
            </a:fld>
            <a:endParaRPr lang="en-US" dirty="0"/>
          </a:p>
        </p:txBody>
      </p:sp>
    </p:spTree>
    <p:extLst>
      <p:ext uri="{BB962C8B-B14F-4D97-AF65-F5344CB8AC3E}">
        <p14:creationId xmlns:p14="http://schemas.microsoft.com/office/powerpoint/2010/main" val="633928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B3648FA-B53D-4091-94DC-15198516087D}" type="datetime1">
              <a:rPr lang="en-US" smtClean="0"/>
              <a:t>9/23/2025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60D14A35-9CCA-4911-A0A0-13F4A6E716C6}" type="slidenum">
              <a:rPr lang="en-US" smtClean="0"/>
              <a:pPr/>
              <a:t>‹#›</a:t>
            </a:fld>
            <a:endParaRPr lang="en-US" dirty="0"/>
          </a:p>
        </p:txBody>
      </p:sp>
    </p:spTree>
    <p:extLst>
      <p:ext uri="{BB962C8B-B14F-4D97-AF65-F5344CB8AC3E}">
        <p14:creationId xmlns:p14="http://schemas.microsoft.com/office/powerpoint/2010/main" val="2449931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60466554-B079-4B4B-AE66-D668ABED4C14}" type="datetime1">
              <a:rPr lang="en-US" smtClean="0"/>
              <a:t>9/23/2025</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0D95740-157A-4F83-84D6-C6242B419764}" type="slidenum">
              <a:rPr lang="en-US" smtClean="0"/>
              <a:pPr/>
              <a:t>‹#›</a:t>
            </a:fld>
            <a:endParaRPr lang="en-US" dirty="0"/>
          </a:p>
        </p:txBody>
      </p:sp>
    </p:spTree>
    <p:extLst>
      <p:ext uri="{BB962C8B-B14F-4D97-AF65-F5344CB8AC3E}">
        <p14:creationId xmlns:p14="http://schemas.microsoft.com/office/powerpoint/2010/main" val="2969944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B898CC-1183-4B11-8D18-AFF8D9BD3072}" type="datetime1">
              <a:rPr lang="en-US" smtClean="0"/>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087BE8-92F5-4FF0-ACA0-AB9E8E57AC88}" type="slidenum">
              <a:rPr lang="en-US" smtClean="0"/>
              <a:pPr/>
              <a:t>‹#›</a:t>
            </a:fld>
            <a:endParaRPr lang="en-US" dirty="0"/>
          </a:p>
        </p:txBody>
      </p:sp>
    </p:spTree>
    <p:extLst>
      <p:ext uri="{BB962C8B-B14F-4D97-AF65-F5344CB8AC3E}">
        <p14:creationId xmlns:p14="http://schemas.microsoft.com/office/powerpoint/2010/main" val="3862978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9144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3B1956CE-49BF-45EA-820A-FED75FBFED5B}" type="datetime1">
              <a:rPr lang="en-US" smtClean="0"/>
              <a:t>9/23/2025</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EEC5BBE1-63DB-49A6-85F8-276F779FA7CC}"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0784681"/>
      </p:ext>
    </p:extLst>
  </p:cSld>
  <p:clrMap bg1="lt1" tx1="dk1" bg2="lt2" tx2="dk2" accent1="accent1" accent2="accent2" accent3="accent3" accent4="accent4" accent5="accent5" accent6="accent6" hlink="hlink" folHlink="folHlink"/>
  <p:sldLayoutIdLst>
    <p:sldLayoutId id="2147484044" r:id="rId1"/>
    <p:sldLayoutId id="2147484045" r:id="rId2"/>
    <p:sldLayoutId id="2147484046" r:id="rId3"/>
    <p:sldLayoutId id="2147484047" r:id="rId4"/>
    <p:sldLayoutId id="2147484048" r:id="rId5"/>
    <p:sldLayoutId id="2147484049" r:id="rId6"/>
    <p:sldLayoutId id="2147484050" r:id="rId7"/>
    <p:sldLayoutId id="2147484051" r:id="rId8"/>
    <p:sldLayoutId id="2147484052" r:id="rId9"/>
    <p:sldLayoutId id="2147484053" r:id="rId10"/>
    <p:sldLayoutId id="2147484054"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5278241.fs1.hubspotusercontent-na1.net/hubfs/5278241/WHITE%20PAPER%20-%20STUDY/US%20Fraud%20Study%202023.pdf?utm_campaign=MKTG%20-%20US%20fraud%20study%2023&amp;utm_medium=email&amp;_hsenc=p2ANqtz-9yAarX5uFm2XpySxYLWeMa4OwRNn1BvL0ZmzOxAaNGF68NeHGvOmbYNREc7xEw-ED2whILNbIy0xeDX6zINRmnhSoG0Q&amp;_hsmi=252583745&amp;utm_content=252583745&amp;utm_source=hs_automation"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5278241.fs1.hubspotusercontent-na1.net/hubfs/5278241/WHITE%20PAPER%20-%20STUDY/US%20Fraud%20Study%202023.pdf?utm_campaign=MKTG%20-%20US%20fraud%20study%2023&amp;utm_medium=email&amp;_hsenc=p2ANqtz-9yAarX5uFm2XpySxYLWeMa4OwRNn1BvL0ZmzOxAaNGF68NeHGvOmbYNREc7xEw-ED2whILNbIy0xeDX6zINRmnhSoG0Q&amp;_hsmi=252583745&amp;utm_content=252583745&amp;utm_source=hs_automation"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5278241.fs1.hubspotusercontent-na1.net/hubfs/5278241/WHITE%20PAPER%20-%20STUDY/US%20Fraud%20Study%202023.pdf?utm_campaign=MKTG%20-%20US%20fraud%20study%2023&amp;utm_medium=email&amp;_hsenc=p2ANqtz-9yAarX5uFm2XpySxYLWeMa4OwRNn1BvL0ZmzOxAaNGF68NeHGvOmbYNREc7xEw-ED2whILNbIy0xeDX6zINRmnhSoG0Q&amp;_hsmi=252583745&amp;utm_content=252583745&amp;utm_source=hs_automation"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8091" y="1055863"/>
            <a:ext cx="7848600" cy="1667257"/>
          </a:xfrm>
        </p:spPr>
        <p:txBody>
          <a:bodyPr>
            <a:normAutofit fontScale="90000"/>
          </a:bodyPr>
          <a:lstStyle/>
          <a:p>
            <a:r>
              <a:rPr lang="en-US" sz="4900" b="1" u="sng" dirty="0">
                <a:latin typeface="Calibri" panose="020F0502020204030204" pitchFamily="34" charset="0"/>
                <a:ea typeface="Calibri" panose="020F0502020204030204" pitchFamily="34" charset="0"/>
                <a:cs typeface="Times New Roman" panose="02020603050405020304" pitchFamily="18" charset="0"/>
              </a:rPr>
              <a:t>FRAUD ENTRAPMENT</a:t>
            </a:r>
            <a:br>
              <a:rPr lang="en-US" sz="4800" u="sng" dirty="0">
                <a:latin typeface="Calibri" panose="020F0502020204030204" pitchFamily="34" charset="0"/>
                <a:ea typeface="Calibri" panose="020F0502020204030204" pitchFamily="34" charset="0"/>
                <a:cs typeface="Times New Roman" panose="02020603050405020304" pitchFamily="18" charset="0"/>
              </a:rPr>
            </a:br>
            <a:r>
              <a:rPr lang="en-US" sz="4800" u="sng" dirty="0">
                <a:latin typeface="Calibri" panose="020F0502020204030204" pitchFamily="34" charset="0"/>
                <a:ea typeface="Calibri" panose="020F0502020204030204" pitchFamily="34" charset="0"/>
                <a:cs typeface="Times New Roman" panose="02020603050405020304" pitchFamily="18" charset="0"/>
              </a:rPr>
              <a:t>“</a:t>
            </a:r>
            <a:r>
              <a:rPr lang="en-US" sz="3600" u="sng" dirty="0">
                <a:latin typeface="Calibri" panose="020F0502020204030204" pitchFamily="34" charset="0"/>
                <a:ea typeface="Calibri" panose="020F0502020204030204" pitchFamily="34" charset="0"/>
                <a:cs typeface="Times New Roman" panose="02020603050405020304" pitchFamily="18" charset="0"/>
              </a:rPr>
              <a:t>Risk, Compliance, Opportunity, Ethics and Fraud</a:t>
            </a:r>
            <a:r>
              <a:rPr lang="en-US" sz="4800" u="sng" dirty="0">
                <a:latin typeface="Calibri" panose="020F0502020204030204" pitchFamily="34" charset="0"/>
                <a:ea typeface="Calibri" panose="020F0502020204030204" pitchFamily="34" charset="0"/>
                <a:cs typeface="Times New Roman" panose="02020603050405020304" pitchFamily="18" charset="0"/>
              </a:rPr>
              <a:t>”</a:t>
            </a:r>
            <a:endParaRPr lang="en-US" sz="4800" dirty="0"/>
          </a:p>
        </p:txBody>
      </p:sp>
      <p:sp>
        <p:nvSpPr>
          <p:cNvPr id="16387" name="Subtitle 2"/>
          <p:cNvSpPr>
            <a:spLocks noGrp="1"/>
          </p:cNvSpPr>
          <p:nvPr>
            <p:ph type="subTitle" idx="1"/>
          </p:nvPr>
        </p:nvSpPr>
        <p:spPr>
          <a:xfrm>
            <a:off x="1447800" y="3886200"/>
            <a:ext cx="4966447" cy="570129"/>
          </a:xfrm>
        </p:spPr>
        <p:txBody>
          <a:bodyPr>
            <a:noAutofit/>
          </a:bodyPr>
          <a:lstStyle/>
          <a:p>
            <a:r>
              <a:rPr lang="en-US" sz="3200" b="1" u="sng" dirty="0">
                <a:solidFill>
                  <a:schemeClr val="bg1"/>
                </a:solidFill>
                <a:latin typeface="Calibri" panose="020F0502020204030204" pitchFamily="34" charset="0"/>
                <a:ea typeface="Calibri" panose="020F0502020204030204" pitchFamily="34" charset="0"/>
                <a:cs typeface="Times New Roman" panose="02020603050405020304" pitchFamily="18" charset="0"/>
              </a:rPr>
              <a:t>What Can Go Wrong?</a:t>
            </a:r>
            <a:endParaRPr lang="en-US" sz="3200" b="1" dirty="0">
              <a:solidFill>
                <a:schemeClr val="bg1"/>
              </a:solidFill>
            </a:endParaRPr>
          </a:p>
        </p:txBody>
      </p:sp>
      <p:sp>
        <p:nvSpPr>
          <p:cNvPr id="4" name="TextBox 3"/>
          <p:cNvSpPr txBox="1"/>
          <p:nvPr/>
        </p:nvSpPr>
        <p:spPr>
          <a:xfrm flipH="1">
            <a:off x="838199" y="5482842"/>
            <a:ext cx="3002281" cy="369332"/>
          </a:xfrm>
          <a:prstGeom prst="rect">
            <a:avLst/>
          </a:prstGeom>
          <a:noFill/>
        </p:spPr>
        <p:txBody>
          <a:bodyPr wrap="square" rtlCol="0">
            <a:spAutoFit/>
          </a:bodyPr>
          <a:lstStyle/>
          <a:p>
            <a:r>
              <a:rPr lang="en-US" dirty="0">
                <a:solidFill>
                  <a:schemeClr val="bg1"/>
                </a:solidFill>
              </a:rPr>
              <a:t>By: Phillip Vasquez </a:t>
            </a:r>
          </a:p>
        </p:txBody>
      </p:sp>
      <p:sp>
        <p:nvSpPr>
          <p:cNvPr id="6" name="TextBox 5"/>
          <p:cNvSpPr txBox="1"/>
          <p:nvPr/>
        </p:nvSpPr>
        <p:spPr>
          <a:xfrm>
            <a:off x="2017541" y="4882677"/>
            <a:ext cx="4966447" cy="1200329"/>
          </a:xfrm>
          <a:prstGeom prst="rect">
            <a:avLst/>
          </a:prstGeom>
          <a:noFill/>
        </p:spPr>
        <p:txBody>
          <a:bodyPr wrap="square" rtlCol="0">
            <a:spAutoFit/>
          </a:bodyPr>
          <a:lstStyle/>
          <a:p>
            <a:r>
              <a:rPr lang="en-US" sz="2400" b="1" dirty="0">
                <a:solidFill>
                  <a:srgbClr val="002060"/>
                </a:solidFill>
              </a:rPr>
              <a:t>By: Phillip Vasquez</a:t>
            </a:r>
          </a:p>
          <a:p>
            <a:r>
              <a:rPr lang="en-US" sz="2400" b="1" dirty="0">
                <a:solidFill>
                  <a:srgbClr val="002060"/>
                </a:solidFill>
              </a:rPr>
              <a:t>Managing Director</a:t>
            </a:r>
          </a:p>
          <a:p>
            <a:r>
              <a:rPr lang="en-US" sz="2400" b="1" dirty="0">
                <a:solidFill>
                  <a:srgbClr val="002060"/>
                </a:solidFill>
              </a:rPr>
              <a:t>Phillip Vasquez and Associates</a:t>
            </a:r>
          </a:p>
        </p:txBody>
      </p:sp>
      <p:sp>
        <p:nvSpPr>
          <p:cNvPr id="7" name="TextBox 6"/>
          <p:cNvSpPr txBox="1"/>
          <p:nvPr/>
        </p:nvSpPr>
        <p:spPr>
          <a:xfrm>
            <a:off x="2017540" y="3518800"/>
            <a:ext cx="3926060" cy="461665"/>
          </a:xfrm>
          <a:prstGeom prst="rect">
            <a:avLst/>
          </a:prstGeom>
          <a:noFill/>
        </p:spPr>
        <p:txBody>
          <a:bodyPr wrap="square" rtlCol="0">
            <a:spAutoFit/>
          </a:bodyPr>
          <a:lstStyle/>
          <a:p>
            <a:r>
              <a:rPr lang="en-US" sz="2400" b="1" dirty="0">
                <a:solidFill>
                  <a:srgbClr val="002060"/>
                </a:solidFill>
              </a:rPr>
              <a:t>Date: September 24,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968438"/>
          </a:xfrm>
        </p:spPr>
        <p:txBody>
          <a:bodyPr/>
          <a:lstStyle/>
          <a:p>
            <a:pPr algn="ctr"/>
            <a:r>
              <a:rPr lang="en-US" b="1" dirty="0"/>
              <a:t>Indicators of Bid Rigging</a:t>
            </a:r>
          </a:p>
        </p:txBody>
      </p:sp>
      <p:sp>
        <p:nvSpPr>
          <p:cNvPr id="3" name="Content Placeholder 2"/>
          <p:cNvSpPr>
            <a:spLocks noGrp="1"/>
          </p:cNvSpPr>
          <p:nvPr>
            <p:ph idx="1"/>
          </p:nvPr>
        </p:nvSpPr>
        <p:spPr>
          <a:xfrm>
            <a:off x="152400" y="1845734"/>
            <a:ext cx="8839199" cy="4023360"/>
          </a:xfrm>
        </p:spPr>
        <p:txBody>
          <a:bodyPr>
            <a:noAutofit/>
          </a:bodyPr>
          <a:lstStyle/>
          <a:p>
            <a:r>
              <a:rPr lang="en-US" sz="1800" dirty="0">
                <a:solidFill>
                  <a:srgbClr val="002060"/>
                </a:solidFill>
                <a:latin typeface="Arial" panose="020B0604020202020204" pitchFamily="34" charset="0"/>
              </a:rPr>
              <a:t>Companies submit bids with identical individual line items or lump sums </a:t>
            </a:r>
          </a:p>
          <a:p>
            <a:pPr marL="457200" indent="-457200">
              <a:buFont typeface="+mj-lt"/>
              <a:buAutoNum type="arabicPeriod"/>
            </a:pPr>
            <a:r>
              <a:rPr lang="en-US" sz="1800" dirty="0">
                <a:solidFill>
                  <a:srgbClr val="002060"/>
                </a:solidFill>
                <a:latin typeface="Arial" panose="020B0604020202020204" pitchFamily="34" charset="0"/>
              </a:rPr>
              <a:t>Bids greatly exceed the agency’s estimate of contract value or exceed comparable bids by the same companies in other areas similar in demographics </a:t>
            </a:r>
          </a:p>
          <a:p>
            <a:pPr marL="457200" indent="-457200">
              <a:buFont typeface="+mj-lt"/>
              <a:buAutoNum type="arabicPeriod"/>
            </a:pPr>
            <a:r>
              <a:rPr lang="en-US" sz="1800" dirty="0">
                <a:solidFill>
                  <a:srgbClr val="002060"/>
                </a:solidFill>
                <a:latin typeface="Arial" panose="020B0604020202020204" pitchFamily="34" charset="0"/>
              </a:rPr>
              <a:t>Winning bidder awards subcontracts to one or more of the losing bidders </a:t>
            </a:r>
          </a:p>
          <a:p>
            <a:pPr marL="457200" indent="-457200">
              <a:buFont typeface="+mj-lt"/>
              <a:buAutoNum type="arabicPeriod"/>
            </a:pPr>
            <a:r>
              <a:rPr lang="en-US" sz="1800" dirty="0">
                <a:solidFill>
                  <a:srgbClr val="002060"/>
                </a:solidFill>
                <a:latin typeface="Arial" panose="020B0604020202020204" pitchFamily="34" charset="0"/>
              </a:rPr>
              <a:t>There is an indication of last minute alteration of bids </a:t>
            </a:r>
          </a:p>
          <a:p>
            <a:pPr marL="457200" indent="-457200">
              <a:buFont typeface="+mj-lt"/>
              <a:buAutoNum type="arabicPeriod"/>
            </a:pPr>
            <a:r>
              <a:rPr lang="en-US" sz="1800" dirty="0">
                <a:solidFill>
                  <a:srgbClr val="002060"/>
                </a:solidFill>
                <a:latin typeface="Arial" panose="020B0604020202020204" pitchFamily="34" charset="0"/>
              </a:rPr>
              <a:t>A large gap exists between the winner’s proposed pricing and losing bidders’ pricing </a:t>
            </a:r>
          </a:p>
          <a:p>
            <a:pPr marL="457200" indent="-457200">
              <a:buFont typeface="+mj-lt"/>
              <a:buAutoNum type="arabicPeriod"/>
            </a:pPr>
            <a:r>
              <a:rPr lang="en-US" sz="1800" dirty="0">
                <a:solidFill>
                  <a:srgbClr val="002060"/>
                </a:solidFill>
                <a:latin typeface="Arial" panose="020B0604020202020204" pitchFamily="34" charset="0"/>
              </a:rPr>
              <a:t>All bids are very close in price (indicates that competitors may be communicating and sharing bidding information) </a:t>
            </a:r>
          </a:p>
          <a:p>
            <a:pPr marL="457200" indent="-457200">
              <a:buFont typeface="+mj-lt"/>
              <a:buAutoNum type="arabicPeriod"/>
            </a:pPr>
            <a:r>
              <a:rPr lang="en-US" sz="1800" dirty="0">
                <a:solidFill>
                  <a:srgbClr val="002060"/>
                </a:solidFill>
                <a:latin typeface="Arial" panose="020B0604020202020204" pitchFamily="34" charset="0"/>
              </a:rPr>
              <a:t>All bids are consistently high </a:t>
            </a:r>
          </a:p>
          <a:p>
            <a:pPr marL="457200" indent="-457200">
              <a:buFont typeface="+mj-lt"/>
              <a:buAutoNum type="arabicPeriod"/>
            </a:pPr>
            <a:r>
              <a:rPr lang="en-US" sz="1800" dirty="0">
                <a:solidFill>
                  <a:srgbClr val="002060"/>
                </a:solidFill>
                <a:latin typeface="Arial" panose="020B0604020202020204" pitchFamily="34" charset="0"/>
              </a:rPr>
              <a:t>Multiple bids have relatively the same increment in pricing</a:t>
            </a:r>
            <a:endParaRPr lang="en-US" sz="1800" dirty="0">
              <a:solidFill>
                <a:srgbClr val="002060"/>
              </a:solidFill>
            </a:endParaRPr>
          </a:p>
        </p:txBody>
      </p:sp>
      <p:sp>
        <p:nvSpPr>
          <p:cNvPr id="4" name="Slide Number Placeholder 3"/>
          <p:cNvSpPr>
            <a:spLocks noGrp="1"/>
          </p:cNvSpPr>
          <p:nvPr>
            <p:ph type="sldNum" sz="quarter" idx="12"/>
          </p:nvPr>
        </p:nvSpPr>
        <p:spPr/>
        <p:txBody>
          <a:bodyPr/>
          <a:lstStyle/>
          <a:p>
            <a:fld id="{B13A5DB1-D0E9-4AFC-A9C6-AA13C850BD30}" type="slidenum">
              <a:rPr lang="en-US" smtClean="0"/>
              <a:pPr/>
              <a:t>10</a:t>
            </a:fld>
            <a:endParaRPr lang="en-US" dirty="0"/>
          </a:p>
        </p:txBody>
      </p:sp>
    </p:spTree>
    <p:extLst>
      <p:ext uri="{BB962C8B-B14F-4D97-AF65-F5344CB8AC3E}">
        <p14:creationId xmlns:p14="http://schemas.microsoft.com/office/powerpoint/2010/main" val="3310111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856396"/>
          </a:xfrm>
        </p:spPr>
        <p:txBody>
          <a:bodyPr/>
          <a:lstStyle/>
          <a:p>
            <a:r>
              <a:rPr lang="en-US" b="1" dirty="0"/>
              <a:t>More Indicators of Bid Rigging</a:t>
            </a:r>
          </a:p>
        </p:txBody>
      </p:sp>
      <p:sp>
        <p:nvSpPr>
          <p:cNvPr id="3" name="Content Placeholder 2"/>
          <p:cNvSpPr>
            <a:spLocks noGrp="1"/>
          </p:cNvSpPr>
          <p:nvPr>
            <p:ph idx="1"/>
          </p:nvPr>
        </p:nvSpPr>
        <p:spPr>
          <a:xfrm>
            <a:off x="76200" y="1828800"/>
            <a:ext cx="8991600" cy="4975412"/>
          </a:xfrm>
        </p:spPr>
        <p:txBody>
          <a:bodyPr>
            <a:noAutofit/>
          </a:bodyPr>
          <a:lstStyle/>
          <a:p>
            <a:pPr marL="342900" lvl="0" indent="-342900">
              <a:buClr>
                <a:srgbClr val="1CADE4"/>
              </a:buClr>
              <a:buFont typeface="+mj-lt"/>
              <a:buAutoNum type="arabicPeriod"/>
            </a:pPr>
            <a:r>
              <a:rPr lang="en-US" sz="1450" b="1" dirty="0">
                <a:solidFill>
                  <a:srgbClr val="002060"/>
                </a:solidFill>
                <a:latin typeface="Arial" panose="020B0604020202020204" pitchFamily="34" charset="0"/>
              </a:rPr>
              <a:t>A company gives different bids for the same line item on different contracts that are close in time </a:t>
            </a:r>
          </a:p>
          <a:p>
            <a:pPr marL="342900" lvl="0" indent="-342900">
              <a:buClr>
                <a:srgbClr val="1CADE4"/>
              </a:buClr>
              <a:buFont typeface="+mj-lt"/>
              <a:buAutoNum type="arabicPeriod"/>
            </a:pPr>
            <a:r>
              <a:rPr lang="en-US" sz="1450" b="1" dirty="0">
                <a:solidFill>
                  <a:srgbClr val="002060"/>
                </a:solidFill>
                <a:latin typeface="Arial" panose="020B0604020202020204" pitchFamily="34" charset="0"/>
              </a:rPr>
              <a:t>Evidence indicates that multiple bids may have come from the same individual (such as same spelling or mathematical errors, same handwriting, same address, same fax or phone numbers, or bids appear poorly prepared) </a:t>
            </a:r>
          </a:p>
          <a:p>
            <a:pPr marL="342900" lvl="0" indent="-342900">
              <a:buClr>
                <a:srgbClr val="1CADE4"/>
              </a:buClr>
              <a:buFont typeface="+mj-lt"/>
              <a:buAutoNum type="arabicPeriod"/>
            </a:pPr>
            <a:r>
              <a:rPr lang="en-US" sz="1450" b="1" dirty="0">
                <a:solidFill>
                  <a:srgbClr val="002060"/>
                </a:solidFill>
                <a:latin typeface="Arial" panose="020B0604020202020204" pitchFamily="34" charset="0"/>
              </a:rPr>
              <a:t>Qualified bidders inexplicably withdraw valid bids, especially if multiple bids are withdrawn in the same time frame </a:t>
            </a:r>
          </a:p>
          <a:p>
            <a:pPr marL="342900" lvl="0" indent="-342900">
              <a:buClr>
                <a:srgbClr val="1CADE4"/>
              </a:buClr>
              <a:buFont typeface="+mj-lt"/>
              <a:buAutoNum type="arabicPeriod"/>
            </a:pPr>
            <a:r>
              <a:rPr lang="en-US" sz="1450" b="1" dirty="0">
                <a:solidFill>
                  <a:srgbClr val="002060"/>
                </a:solidFill>
                <a:latin typeface="Arial" panose="020B0604020202020204" pitchFamily="34" charset="0"/>
              </a:rPr>
              <a:t>Qualified bidders do not submit bids </a:t>
            </a:r>
          </a:p>
          <a:p>
            <a:pPr marL="342900" lvl="0" indent="-342900">
              <a:buClr>
                <a:srgbClr val="1CADE4"/>
              </a:buClr>
              <a:buFont typeface="+mj-lt"/>
              <a:buAutoNum type="arabicPeriod"/>
            </a:pPr>
            <a:r>
              <a:rPr lang="en-US" sz="1450" b="1" dirty="0">
                <a:solidFill>
                  <a:srgbClr val="002060"/>
                </a:solidFill>
                <a:latin typeface="Arial" panose="020B0604020202020204" pitchFamily="34" charset="0"/>
              </a:rPr>
              <a:t>Prices inexplicably drop when a new bidder (most likely uninvolved in the scheme) enters the bid </a:t>
            </a:r>
          </a:p>
          <a:p>
            <a:pPr marL="342900" lvl="0" indent="-342900">
              <a:buClr>
                <a:srgbClr val="1CADE4"/>
              </a:buClr>
              <a:buFont typeface="+mj-lt"/>
              <a:buAutoNum type="arabicPeriod"/>
            </a:pPr>
            <a:r>
              <a:rPr lang="en-US" sz="1450" b="1" dirty="0">
                <a:solidFill>
                  <a:srgbClr val="002060"/>
                </a:solidFill>
                <a:latin typeface="Arial" panose="020B0604020202020204" pitchFamily="34" charset="0"/>
              </a:rPr>
              <a:t>Competitors seem to interact and communicate with each other frequently when bids are due </a:t>
            </a:r>
          </a:p>
          <a:p>
            <a:pPr marL="342900" lvl="0" indent="-342900">
              <a:buClr>
                <a:srgbClr val="1CADE4"/>
              </a:buClr>
              <a:buFont typeface="+mj-lt"/>
              <a:buAutoNum type="arabicPeriod"/>
            </a:pPr>
            <a:r>
              <a:rPr lang="en-US" sz="1450" b="1" dirty="0">
                <a:solidFill>
                  <a:srgbClr val="002060"/>
                </a:solidFill>
                <a:latin typeface="Arial" panose="020B0604020202020204" pitchFamily="34" charset="0"/>
              </a:rPr>
              <a:t>Patterns in behavior exist such as a certain contractor always or never wins a bid, or all contractors win an equal volume of business/contracts over time </a:t>
            </a:r>
          </a:p>
          <a:p>
            <a:pPr marL="342900" lvl="0" indent="-342900">
              <a:buClr>
                <a:srgbClr val="1CADE4"/>
              </a:buClr>
              <a:buFont typeface="+mj-lt"/>
              <a:buAutoNum type="arabicPeriod"/>
            </a:pPr>
            <a:r>
              <a:rPr lang="en-US" sz="1450" b="1" dirty="0">
                <a:solidFill>
                  <a:srgbClr val="002060"/>
                </a:solidFill>
                <a:latin typeface="Arial" panose="020B0604020202020204" pitchFamily="34" charset="0"/>
              </a:rPr>
              <a:t>Patterns exist in which contractors seem to win most contracts in specific geographical area </a:t>
            </a:r>
          </a:p>
          <a:p>
            <a:pPr marL="342900" lvl="0" indent="-342900">
              <a:buClr>
                <a:srgbClr val="1CADE4"/>
              </a:buClr>
              <a:buFont typeface="+mj-lt"/>
              <a:buAutoNum type="arabicPeriod"/>
            </a:pPr>
            <a:r>
              <a:rPr lang="en-US" sz="1450" b="1" dirty="0">
                <a:solidFill>
                  <a:srgbClr val="002060"/>
                </a:solidFill>
                <a:latin typeface="Arial" panose="020B0604020202020204" pitchFamily="34" charset="0"/>
              </a:rPr>
              <a:t>Same bidders always bid against each other or never bid against each other </a:t>
            </a:r>
          </a:p>
          <a:p>
            <a:pPr marL="342900" lvl="0" indent="-342900">
              <a:buClr>
                <a:srgbClr val="1CADE4"/>
              </a:buClr>
              <a:buFont typeface="+mj-lt"/>
              <a:buAutoNum type="arabicPeriod"/>
            </a:pPr>
            <a:r>
              <a:rPr lang="en-US" sz="1450" b="1" dirty="0">
                <a:solidFill>
                  <a:srgbClr val="002060"/>
                </a:solidFill>
                <a:latin typeface="Arial" panose="020B0604020202020204" pitchFamily="34" charset="0"/>
              </a:rPr>
              <a:t>Different bidders appear to specialize in government jobs </a:t>
            </a:r>
            <a:r>
              <a:rPr lang="en-US" sz="1450" b="1" dirty="0" err="1">
                <a:solidFill>
                  <a:srgbClr val="002060"/>
                </a:solidFill>
                <a:latin typeface="Arial" panose="020B0604020202020204" pitchFamily="34" charset="0"/>
              </a:rPr>
              <a:t>exclusively</a:t>
            </a:r>
            <a:r>
              <a:rPr lang="en-US" sz="1450" b="1" dirty="0" err="1">
                <a:solidFill>
                  <a:schemeClr val="bg1"/>
                </a:solidFill>
                <a:latin typeface="Arial" panose="020B0604020202020204" pitchFamily="34" charset="0"/>
              </a:rPr>
              <a:t>entures</a:t>
            </a:r>
            <a:r>
              <a:rPr lang="en-US" sz="1450" b="1" dirty="0">
                <a:solidFill>
                  <a:schemeClr val="bg1"/>
                </a:solidFill>
                <a:latin typeface="Arial" panose="020B0604020202020204" pitchFamily="34" charset="0"/>
              </a:rPr>
              <a:t> when </a:t>
            </a:r>
          </a:p>
        </p:txBody>
      </p:sp>
      <p:sp>
        <p:nvSpPr>
          <p:cNvPr id="4" name="Slide Number Placeholder 3"/>
          <p:cNvSpPr>
            <a:spLocks noGrp="1"/>
          </p:cNvSpPr>
          <p:nvPr>
            <p:ph type="sldNum" sz="quarter" idx="12"/>
          </p:nvPr>
        </p:nvSpPr>
        <p:spPr/>
        <p:txBody>
          <a:bodyPr/>
          <a:lstStyle/>
          <a:p>
            <a:fld id="{B13A5DB1-D0E9-4AFC-A9C6-AA13C850BD30}" type="slidenum">
              <a:rPr lang="en-US" smtClean="0"/>
              <a:pPr/>
              <a:t>11</a:t>
            </a:fld>
            <a:endParaRPr lang="en-US" dirty="0"/>
          </a:p>
        </p:txBody>
      </p:sp>
    </p:spTree>
    <p:extLst>
      <p:ext uri="{BB962C8B-B14F-4D97-AF65-F5344CB8AC3E}">
        <p14:creationId xmlns:p14="http://schemas.microsoft.com/office/powerpoint/2010/main" val="2702306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932595"/>
          </a:xfrm>
        </p:spPr>
        <p:txBody>
          <a:bodyPr>
            <a:normAutofit/>
          </a:bodyPr>
          <a:lstStyle/>
          <a:p>
            <a:pPr algn="ctr"/>
            <a:r>
              <a:rPr lang="en-US" b="1" dirty="0">
                <a:solidFill>
                  <a:srgbClr val="000000"/>
                </a:solidFill>
                <a:latin typeface="+mn-lt"/>
              </a:rPr>
              <a:t>Indicators of Collusion </a:t>
            </a:r>
            <a:endParaRPr lang="en-US" b="1" dirty="0">
              <a:latin typeface="+mn-lt"/>
            </a:endParaRPr>
          </a:p>
        </p:txBody>
      </p:sp>
      <p:sp>
        <p:nvSpPr>
          <p:cNvPr id="3" name="Content Placeholder 2"/>
          <p:cNvSpPr>
            <a:spLocks noGrp="1"/>
          </p:cNvSpPr>
          <p:nvPr>
            <p:ph idx="1"/>
          </p:nvPr>
        </p:nvSpPr>
        <p:spPr>
          <a:xfrm>
            <a:off x="304800" y="1752600"/>
            <a:ext cx="8534399" cy="4572000"/>
          </a:xfrm>
        </p:spPr>
        <p:txBody>
          <a:bodyPr>
            <a:normAutofit lnSpcReduction="10000"/>
          </a:bodyPr>
          <a:lstStyle/>
          <a:p>
            <a:pPr marL="457200" indent="-457200">
              <a:buFont typeface="+mj-lt"/>
              <a:buAutoNum type="arabicPeriod"/>
            </a:pPr>
            <a:r>
              <a:rPr lang="en-US" dirty="0">
                <a:solidFill>
                  <a:srgbClr val="002060"/>
                </a:solidFill>
                <a:latin typeface="Arial" panose="020B0604020202020204" pitchFamily="34" charset="0"/>
              </a:rPr>
              <a:t>Market characteristics such as a concentrated market dominated by a few major players and high barriers to entry </a:t>
            </a:r>
          </a:p>
          <a:p>
            <a:pPr marL="457200" indent="-457200">
              <a:buFont typeface="+mj-lt"/>
              <a:buAutoNum type="arabicPeriod"/>
            </a:pPr>
            <a:r>
              <a:rPr lang="en-US" dirty="0">
                <a:solidFill>
                  <a:srgbClr val="002060"/>
                </a:solidFill>
                <a:latin typeface="Arial" panose="020B0604020202020204" pitchFamily="34" charset="0"/>
              </a:rPr>
              <a:t>Markets involve standardized products or common product substitution </a:t>
            </a:r>
          </a:p>
          <a:p>
            <a:pPr marL="457200" indent="-457200">
              <a:buFont typeface="+mj-lt"/>
              <a:buAutoNum type="arabicPeriod"/>
            </a:pPr>
            <a:r>
              <a:rPr lang="en-US" dirty="0">
                <a:solidFill>
                  <a:srgbClr val="002060"/>
                </a:solidFill>
                <a:latin typeface="Arial" panose="020B0604020202020204" pitchFamily="34" charset="0"/>
              </a:rPr>
              <a:t>Competitors announce price increases at the same time, for the same amount, or have staggered price increases with some common pattern, such as appearing to take turns going first </a:t>
            </a:r>
          </a:p>
          <a:p>
            <a:pPr marL="457200" indent="-457200">
              <a:buFont typeface="+mj-lt"/>
              <a:buAutoNum type="arabicPeriod"/>
            </a:pPr>
            <a:r>
              <a:rPr lang="en-US" dirty="0">
                <a:solidFill>
                  <a:srgbClr val="002060"/>
                </a:solidFill>
                <a:latin typeface="Arial" panose="020B0604020202020204" pitchFamily="34" charset="0"/>
              </a:rPr>
              <a:t>Competitors all offer the same discount and refuse to negotiate lower discounting </a:t>
            </a:r>
          </a:p>
          <a:p>
            <a:pPr marL="457200" indent="-457200">
              <a:buFont typeface="+mj-lt"/>
              <a:buAutoNum type="arabicPeriod"/>
            </a:pPr>
            <a:r>
              <a:rPr lang="en-US" dirty="0">
                <a:solidFill>
                  <a:srgbClr val="002060"/>
                </a:solidFill>
                <a:latin typeface="Arial" panose="020B0604020202020204" pitchFamily="34" charset="0"/>
              </a:rPr>
              <a:t>Competitors have same pricing for line items </a:t>
            </a:r>
          </a:p>
          <a:p>
            <a:pPr marL="457200" indent="-457200">
              <a:spcAft>
                <a:spcPts val="1800"/>
              </a:spcAft>
              <a:buFont typeface="+mj-lt"/>
              <a:buAutoNum type="arabicPeriod"/>
            </a:pPr>
            <a:r>
              <a:rPr lang="en-US" dirty="0">
                <a:solidFill>
                  <a:srgbClr val="002060"/>
                </a:solidFill>
                <a:latin typeface="Arial" panose="020B0604020202020204" pitchFamily="34" charset="0"/>
              </a:rPr>
              <a:t>All suppliers’ prices appear uniform and suppliers refuse to negotiate those prices </a:t>
            </a:r>
          </a:p>
          <a:p>
            <a:pPr marL="0" indent="0">
              <a:buNone/>
            </a:pPr>
            <a:r>
              <a:rPr lang="en-US" sz="1600" b="1" u="sng" dirty="0">
                <a:solidFill>
                  <a:srgbClr val="000000"/>
                </a:solidFill>
                <a:latin typeface="Arial" panose="020B0604020202020204" pitchFamily="34" charset="0"/>
              </a:rPr>
              <a:t>Note: Many of the indicators for bid rigging may also be applicable to collusive activity. </a:t>
            </a:r>
            <a:endParaRPr lang="en-US" sz="1600" b="1" u="sng" dirty="0"/>
          </a:p>
        </p:txBody>
      </p:sp>
      <p:sp>
        <p:nvSpPr>
          <p:cNvPr id="4" name="Slide Number Placeholder 3"/>
          <p:cNvSpPr>
            <a:spLocks noGrp="1"/>
          </p:cNvSpPr>
          <p:nvPr>
            <p:ph type="sldNum" sz="quarter" idx="12"/>
          </p:nvPr>
        </p:nvSpPr>
        <p:spPr/>
        <p:txBody>
          <a:bodyPr/>
          <a:lstStyle/>
          <a:p>
            <a:fld id="{B13A5DB1-D0E9-4AFC-A9C6-AA13C850BD30}" type="slidenum">
              <a:rPr lang="en-US" smtClean="0"/>
              <a:pPr/>
              <a:t>12</a:t>
            </a:fld>
            <a:endParaRPr lang="en-US" dirty="0"/>
          </a:p>
        </p:txBody>
      </p:sp>
    </p:spTree>
    <p:extLst>
      <p:ext uri="{BB962C8B-B14F-4D97-AF65-F5344CB8AC3E}">
        <p14:creationId xmlns:p14="http://schemas.microsoft.com/office/powerpoint/2010/main" val="2880309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52400" y="286604"/>
            <a:ext cx="8915400" cy="856396"/>
          </a:xfrm>
        </p:spPr>
        <p:txBody>
          <a:bodyPr>
            <a:noAutofit/>
          </a:bodyPr>
          <a:lstStyle/>
          <a:p>
            <a:pPr algn="ctr"/>
            <a:r>
              <a:rPr lang="en-US" sz="4400" b="1" dirty="0"/>
              <a:t>8 Steps to Prevent Procurement Fraud</a:t>
            </a:r>
          </a:p>
        </p:txBody>
      </p:sp>
      <p:sp>
        <p:nvSpPr>
          <p:cNvPr id="9" name="Content Placeholder 8"/>
          <p:cNvSpPr>
            <a:spLocks noGrp="1"/>
          </p:cNvSpPr>
          <p:nvPr>
            <p:ph idx="1"/>
          </p:nvPr>
        </p:nvSpPr>
        <p:spPr>
          <a:xfrm>
            <a:off x="381000" y="990600"/>
            <a:ext cx="8381999" cy="4771103"/>
          </a:xfrm>
        </p:spPr>
        <p:txBody>
          <a:bodyPr>
            <a:normAutofit lnSpcReduction="10000"/>
          </a:bodyPr>
          <a:lstStyle/>
          <a:p>
            <a:pPr marL="0" marR="0">
              <a:lnSpc>
                <a:spcPct val="107000"/>
              </a:lnSpc>
              <a:spcBef>
                <a:spcPts val="0"/>
              </a:spcBef>
              <a:spcAft>
                <a:spcPts val="800"/>
              </a:spcAft>
            </a:pPr>
            <a:r>
              <a:rPr lang="en-US" sz="2400" b="1" dirty="0">
                <a:solidFill>
                  <a:srgbClr val="002060"/>
                </a:solidFill>
                <a:ea typeface="Times New Roman" panose="02020603050405020304" pitchFamily="18" charset="0"/>
                <a:cs typeface="Times New Roman" panose="02020603050405020304" pitchFamily="18" charset="0"/>
              </a:rPr>
              <a:t>While procurement fraud may be hard to spot, there are a number of steps you can take to mitigate the risk.</a:t>
            </a:r>
            <a:endParaRPr lang="en-US" sz="2400" dirty="0">
              <a:solidFill>
                <a:srgbClr val="002060"/>
              </a:solidFill>
              <a:ea typeface="Calibri" panose="020F0502020204030204" pitchFamily="34" charset="0"/>
              <a:cs typeface="Times New Roman" panose="02020603050405020304" pitchFamily="18" charset="0"/>
            </a:endParaRPr>
          </a:p>
          <a:p>
            <a:r>
              <a:rPr lang="en-US" sz="2400" b="1" dirty="0">
                <a:solidFill>
                  <a:srgbClr val="002060"/>
                </a:solidFill>
                <a:ea typeface="Times New Roman" panose="02020603050405020304" pitchFamily="18" charset="0"/>
              </a:rPr>
              <a:t>1 - Create An “Approved” Vendor List or Awarded Contract List.</a:t>
            </a:r>
          </a:p>
          <a:p>
            <a:r>
              <a:rPr lang="en-US" sz="2400" b="1" dirty="0">
                <a:solidFill>
                  <a:srgbClr val="002060"/>
                </a:solidFill>
                <a:ea typeface="Times New Roman" panose="02020603050405020304" pitchFamily="18" charset="0"/>
              </a:rPr>
              <a:t>2 – Separate Job Responsibilities.</a:t>
            </a:r>
          </a:p>
          <a:p>
            <a:r>
              <a:rPr lang="en-US" sz="2400" b="1" dirty="0">
                <a:solidFill>
                  <a:srgbClr val="002060"/>
                </a:solidFill>
                <a:ea typeface="Times New Roman" panose="02020603050405020304" pitchFamily="18" charset="0"/>
              </a:rPr>
              <a:t>3 - Look Out for Cliques.</a:t>
            </a:r>
            <a:r>
              <a:rPr lang="en-US" sz="2400" dirty="0">
                <a:solidFill>
                  <a:srgbClr val="002060"/>
                </a:solidFill>
                <a:ea typeface="Times New Roman" panose="02020603050405020304" pitchFamily="18" charset="0"/>
              </a:rPr>
              <a:t> </a:t>
            </a:r>
          </a:p>
          <a:p>
            <a:r>
              <a:rPr lang="en-US" sz="2400" b="1" dirty="0">
                <a:solidFill>
                  <a:srgbClr val="002060"/>
                </a:solidFill>
                <a:ea typeface="Times New Roman" panose="02020603050405020304" pitchFamily="18" charset="0"/>
              </a:rPr>
              <a:t>4 – Establish A Hot Line for Whistle-Blowers-BLOWERS.</a:t>
            </a:r>
          </a:p>
          <a:p>
            <a:r>
              <a:rPr lang="en-US" sz="2400" b="1" dirty="0">
                <a:solidFill>
                  <a:srgbClr val="002060"/>
                </a:solidFill>
                <a:ea typeface="Times New Roman" panose="02020603050405020304" pitchFamily="18" charset="0"/>
              </a:rPr>
              <a:t>5 - Do The Parking-Lot Test.</a:t>
            </a:r>
          </a:p>
          <a:p>
            <a:r>
              <a:rPr lang="en-US" sz="2400" b="1" dirty="0">
                <a:solidFill>
                  <a:srgbClr val="002060"/>
                </a:solidFill>
                <a:ea typeface="Times New Roman" panose="02020603050405020304" pitchFamily="18" charset="0"/>
              </a:rPr>
              <a:t>6 - Get Insurance.</a:t>
            </a:r>
          </a:p>
          <a:p>
            <a:r>
              <a:rPr lang="en-US" sz="2400" b="1" dirty="0">
                <a:solidFill>
                  <a:srgbClr val="002060"/>
                </a:solidFill>
                <a:ea typeface="Times New Roman" panose="02020603050405020304" pitchFamily="18" charset="0"/>
              </a:rPr>
              <a:t>7 – Spot Audit.</a:t>
            </a:r>
          </a:p>
          <a:p>
            <a:r>
              <a:rPr lang="en-US" sz="2400" b="1" dirty="0">
                <a:solidFill>
                  <a:srgbClr val="002060"/>
                </a:solidFill>
                <a:ea typeface="Times New Roman" panose="02020603050405020304" pitchFamily="18" charset="0"/>
              </a:rPr>
              <a:t>8 – Be Vigilant.</a:t>
            </a:r>
            <a:r>
              <a:rPr lang="en-US" sz="2400" dirty="0">
                <a:solidFill>
                  <a:srgbClr val="002060"/>
                </a:solidFill>
                <a:ea typeface="Times New Roman" panose="02020603050405020304" pitchFamily="18" charset="0"/>
              </a:rPr>
              <a:t> </a:t>
            </a:r>
          </a:p>
          <a:p>
            <a:endParaRPr lang="en-US" dirty="0"/>
          </a:p>
        </p:txBody>
      </p:sp>
      <p:sp>
        <p:nvSpPr>
          <p:cNvPr id="7" name="Slide Number Placeholder 6"/>
          <p:cNvSpPr>
            <a:spLocks noGrp="1"/>
          </p:cNvSpPr>
          <p:nvPr>
            <p:ph type="sldNum" sz="quarter" idx="12"/>
          </p:nvPr>
        </p:nvSpPr>
        <p:spPr/>
        <p:txBody>
          <a:bodyPr/>
          <a:lstStyle/>
          <a:p>
            <a:fld id="{52837EE9-21AF-422A-B676-E3008882DA99}" type="slidenum">
              <a:rPr lang="en-US" smtClean="0"/>
              <a:pPr/>
              <a:t>13</a:t>
            </a:fld>
            <a:endParaRPr lang="en-US" dirty="0"/>
          </a:p>
        </p:txBody>
      </p:sp>
    </p:spTree>
    <p:extLst>
      <p:ext uri="{BB962C8B-B14F-4D97-AF65-F5344CB8AC3E}">
        <p14:creationId xmlns:p14="http://schemas.microsoft.com/office/powerpoint/2010/main" val="7734300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 y="286605"/>
            <a:ext cx="8839199" cy="780196"/>
          </a:xfrm>
        </p:spPr>
        <p:txBody>
          <a:bodyPr>
            <a:noAutofit/>
          </a:bodyPr>
          <a:lstStyle/>
          <a:p>
            <a:pPr algn="ctr"/>
            <a:r>
              <a:rPr lang="en-US" sz="4400" b="1" dirty="0"/>
              <a:t>Create An “Approved” Vendor Database</a:t>
            </a:r>
          </a:p>
        </p:txBody>
      </p:sp>
      <p:sp>
        <p:nvSpPr>
          <p:cNvPr id="3" name="Content Placeholder 2"/>
          <p:cNvSpPr>
            <a:spLocks noGrp="1"/>
          </p:cNvSpPr>
          <p:nvPr>
            <p:ph idx="1"/>
          </p:nvPr>
        </p:nvSpPr>
        <p:spPr>
          <a:xfrm>
            <a:off x="152399" y="1752600"/>
            <a:ext cx="8991601" cy="4572000"/>
          </a:xfrm>
        </p:spPr>
        <p:txBody>
          <a:bodyPr>
            <a:normAutofit fontScale="92500" lnSpcReduction="20000"/>
          </a:bodyPr>
          <a:lstStyle/>
          <a:p>
            <a:pPr marL="457200" indent="-457200">
              <a:buFont typeface="+mj-lt"/>
              <a:buAutoNum type="arabicPeriod"/>
            </a:pPr>
            <a:r>
              <a:rPr lang="en-US" sz="2200" dirty="0">
                <a:solidFill>
                  <a:srgbClr val="002060"/>
                </a:solidFill>
              </a:rPr>
              <a:t>“Organizations NEED a system to verify each vendor to make sure the company exists. </a:t>
            </a:r>
          </a:p>
          <a:p>
            <a:pPr marL="457200" indent="-457200">
              <a:buFont typeface="+mj-lt"/>
              <a:buAutoNum type="arabicPeriod"/>
            </a:pPr>
            <a:r>
              <a:rPr lang="en-US" sz="2200" dirty="0">
                <a:solidFill>
                  <a:srgbClr val="002060"/>
                </a:solidFill>
              </a:rPr>
              <a:t>Once that is done, that vendor is put into the 'approved vendor list,'" says Joel Bartow, director of fraud prevention at ClientLogic, a business process outsourcer based in Nashville, Tenn. </a:t>
            </a:r>
          </a:p>
          <a:p>
            <a:pPr marL="457200" indent="-457200">
              <a:buFont typeface="+mj-lt"/>
              <a:buAutoNum type="arabicPeriod"/>
            </a:pPr>
            <a:r>
              <a:rPr lang="en-US" sz="2200" dirty="0">
                <a:solidFill>
                  <a:srgbClr val="002060"/>
                </a:solidFill>
              </a:rPr>
              <a:t>"No invoice should be paid to any vendor who is not on the approved list—and at the address that has been verified. </a:t>
            </a:r>
          </a:p>
          <a:p>
            <a:pPr marL="457200" indent="-457200">
              <a:buFont typeface="+mj-lt"/>
              <a:buAutoNum type="arabicPeriod"/>
            </a:pPr>
            <a:r>
              <a:rPr lang="en-US" sz="2200" dirty="0">
                <a:solidFill>
                  <a:srgbClr val="002060"/>
                </a:solidFill>
              </a:rPr>
              <a:t>A Web site does not mean there is a company, nor does an answering machine. </a:t>
            </a:r>
          </a:p>
          <a:p>
            <a:pPr marL="457200" indent="-457200">
              <a:buFont typeface="+mj-lt"/>
              <a:buAutoNum type="arabicPeriod"/>
            </a:pPr>
            <a:r>
              <a:rPr lang="en-US" sz="2200" dirty="0">
                <a:solidFill>
                  <a:srgbClr val="002060"/>
                </a:solidFill>
              </a:rPr>
              <a:t>A phone listing is a good clue; so is a conversation with a real receptionist. </a:t>
            </a:r>
          </a:p>
          <a:p>
            <a:pPr marL="457200" indent="-457200">
              <a:buFont typeface="+mj-lt"/>
              <a:buAutoNum type="arabicPeriod"/>
            </a:pPr>
            <a:r>
              <a:rPr lang="en-US" sz="2200" dirty="0">
                <a:solidFill>
                  <a:srgbClr val="002060"/>
                </a:solidFill>
              </a:rPr>
              <a:t>One red flag is when invoices are submitted but have not been folded, which means they have not been mailed—rather, they have been created at the office and slipped into the system."</a:t>
            </a:r>
          </a:p>
          <a:p>
            <a:pPr marL="457200" indent="-457200">
              <a:buFont typeface="+mj-lt"/>
              <a:buAutoNum type="arabicPeriod"/>
            </a:pPr>
            <a:r>
              <a:rPr lang="en-US" sz="2200" dirty="0">
                <a:solidFill>
                  <a:srgbClr val="002060"/>
                </a:solidFill>
              </a:rPr>
              <a:t>That said, sometimes even a company on the approved list can prove to be a shadow operation. </a:t>
            </a:r>
          </a:p>
        </p:txBody>
      </p:sp>
      <p:sp>
        <p:nvSpPr>
          <p:cNvPr id="4" name="Slide Number Placeholder 3"/>
          <p:cNvSpPr>
            <a:spLocks noGrp="1"/>
          </p:cNvSpPr>
          <p:nvPr>
            <p:ph type="sldNum" sz="quarter" idx="12"/>
          </p:nvPr>
        </p:nvSpPr>
        <p:spPr/>
        <p:txBody>
          <a:bodyPr/>
          <a:lstStyle/>
          <a:p>
            <a:fld id="{B13A5DB1-D0E9-4AFC-A9C6-AA13C850BD30}" type="slidenum">
              <a:rPr lang="en-US" smtClean="0"/>
              <a:pPr/>
              <a:t>14</a:t>
            </a:fld>
            <a:endParaRPr lang="en-US" dirty="0"/>
          </a:p>
        </p:txBody>
      </p:sp>
    </p:spTree>
    <p:extLst>
      <p:ext uri="{BB962C8B-B14F-4D97-AF65-F5344CB8AC3E}">
        <p14:creationId xmlns:p14="http://schemas.microsoft.com/office/powerpoint/2010/main" val="3574104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0ADF3-B24F-E4CC-8BC6-DE8683F5B67B}"/>
              </a:ext>
            </a:extLst>
          </p:cNvPr>
          <p:cNvSpPr>
            <a:spLocks noGrp="1"/>
          </p:cNvSpPr>
          <p:nvPr>
            <p:ph type="title"/>
          </p:nvPr>
        </p:nvSpPr>
        <p:spPr>
          <a:xfrm>
            <a:off x="685800" y="286605"/>
            <a:ext cx="7680960" cy="1161196"/>
          </a:xfrm>
        </p:spPr>
        <p:txBody>
          <a:bodyPr/>
          <a:lstStyle/>
          <a:p>
            <a:r>
              <a:rPr lang="en-US" b="1" dirty="0"/>
              <a:t>Watch Out for Employee Fraud</a:t>
            </a:r>
          </a:p>
        </p:txBody>
      </p:sp>
      <p:sp>
        <p:nvSpPr>
          <p:cNvPr id="3" name="Content Placeholder 2">
            <a:extLst>
              <a:ext uri="{FF2B5EF4-FFF2-40B4-BE49-F238E27FC236}">
                <a16:creationId xmlns:a16="http://schemas.microsoft.com/office/drawing/2014/main" id="{711FD9A5-0B18-DA08-CC1A-19DFEDC3609E}"/>
              </a:ext>
            </a:extLst>
          </p:cNvPr>
          <p:cNvSpPr>
            <a:spLocks noGrp="1"/>
          </p:cNvSpPr>
          <p:nvPr>
            <p:ph idx="1"/>
          </p:nvPr>
        </p:nvSpPr>
        <p:spPr/>
        <p:txBody>
          <a:bodyPr>
            <a:normAutofit/>
          </a:bodyPr>
          <a:lstStyle/>
          <a:p>
            <a:pPr marL="457200" indent="-457200">
              <a:buFont typeface="+mj-lt"/>
              <a:buAutoNum type="arabicPeriod"/>
            </a:pPr>
            <a:r>
              <a:rPr lang="en-US" sz="2400" dirty="0"/>
              <a:t>26% of Businesses DO NOT Audit for Procurement Fraud</a:t>
            </a:r>
          </a:p>
          <a:p>
            <a:pPr marL="457200" indent="-457200">
              <a:buFont typeface="+mj-lt"/>
              <a:buAutoNum type="arabicPeriod"/>
            </a:pPr>
            <a:r>
              <a:rPr lang="en-US" sz="2400" dirty="0"/>
              <a:t>Fraud Prevention was a Top Priority of 82% of Senior Management Leaders in 2023</a:t>
            </a:r>
          </a:p>
          <a:p>
            <a:pPr marL="457200" indent="-457200">
              <a:buFont typeface="+mj-lt"/>
              <a:buAutoNum type="arabicPeriod"/>
            </a:pPr>
            <a:r>
              <a:rPr lang="en-US" sz="2400" dirty="0"/>
              <a:t>39% of Companies Experienced Issues With Suppliers as a Result of Fraud</a:t>
            </a:r>
          </a:p>
          <a:p>
            <a:pPr marL="457200" indent="-457200">
              <a:buFont typeface="+mj-lt"/>
              <a:buAutoNum type="arabicPeriod"/>
            </a:pPr>
            <a:r>
              <a:rPr lang="en-US" sz="2400" dirty="0"/>
              <a:t>96% of US Companies Experienced at Least 1 Fraud Attempt in 2023</a:t>
            </a:r>
          </a:p>
        </p:txBody>
      </p:sp>
      <p:sp>
        <p:nvSpPr>
          <p:cNvPr id="4" name="Slide Number Placeholder 3">
            <a:extLst>
              <a:ext uri="{FF2B5EF4-FFF2-40B4-BE49-F238E27FC236}">
                <a16:creationId xmlns:a16="http://schemas.microsoft.com/office/drawing/2014/main" id="{DB9F30A8-F595-5CE9-3753-83EF71DC088A}"/>
              </a:ext>
            </a:extLst>
          </p:cNvPr>
          <p:cNvSpPr>
            <a:spLocks noGrp="1"/>
          </p:cNvSpPr>
          <p:nvPr>
            <p:ph type="sldNum" sz="quarter" idx="12"/>
          </p:nvPr>
        </p:nvSpPr>
        <p:spPr/>
        <p:txBody>
          <a:bodyPr/>
          <a:lstStyle/>
          <a:p>
            <a:fld id="{B13A5DB1-D0E9-4AFC-A9C6-AA13C850BD30}" type="slidenum">
              <a:rPr lang="en-US" smtClean="0"/>
              <a:pPr/>
              <a:t>15</a:t>
            </a:fld>
            <a:endParaRPr lang="en-US" dirty="0"/>
          </a:p>
        </p:txBody>
      </p:sp>
      <p:sp>
        <p:nvSpPr>
          <p:cNvPr id="6" name="TextBox 5">
            <a:extLst>
              <a:ext uri="{FF2B5EF4-FFF2-40B4-BE49-F238E27FC236}">
                <a16:creationId xmlns:a16="http://schemas.microsoft.com/office/drawing/2014/main" id="{998F8C96-7915-6E28-ED0E-04B3E1718813}"/>
              </a:ext>
            </a:extLst>
          </p:cNvPr>
          <p:cNvSpPr txBox="1"/>
          <p:nvPr/>
        </p:nvSpPr>
        <p:spPr>
          <a:xfrm>
            <a:off x="2590800" y="5684428"/>
            <a:ext cx="4572000" cy="369332"/>
          </a:xfrm>
          <a:prstGeom prst="rect">
            <a:avLst/>
          </a:prstGeom>
          <a:noFill/>
        </p:spPr>
        <p:txBody>
          <a:bodyPr wrap="square">
            <a:spAutoFit/>
          </a:bodyPr>
          <a:lstStyle/>
          <a:p>
            <a:r>
              <a:rPr lang="en-US" dirty="0"/>
              <a:t>Source: </a:t>
            </a:r>
            <a:r>
              <a:rPr lang="en-US" dirty="0" err="1">
                <a:hlinkClick r:id="rId2"/>
              </a:rPr>
              <a:t>Trustpair</a:t>
            </a:r>
            <a:endParaRPr lang="en-US" dirty="0"/>
          </a:p>
        </p:txBody>
      </p:sp>
    </p:spTree>
    <p:extLst>
      <p:ext uri="{BB962C8B-B14F-4D97-AF65-F5344CB8AC3E}">
        <p14:creationId xmlns:p14="http://schemas.microsoft.com/office/powerpoint/2010/main" val="24650110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40BE8-3213-6575-4BEC-3A8514A3B96F}"/>
              </a:ext>
            </a:extLst>
          </p:cNvPr>
          <p:cNvSpPr>
            <a:spLocks noGrp="1"/>
          </p:cNvSpPr>
          <p:nvPr>
            <p:ph type="title"/>
          </p:nvPr>
        </p:nvSpPr>
        <p:spPr>
          <a:xfrm>
            <a:off x="609600" y="286604"/>
            <a:ext cx="8001000" cy="1450757"/>
          </a:xfrm>
        </p:spPr>
        <p:txBody>
          <a:bodyPr>
            <a:noAutofit/>
          </a:bodyPr>
          <a:lstStyle/>
          <a:p>
            <a:r>
              <a:rPr lang="en-US" sz="4000" b="1" dirty="0"/>
              <a:t>Checks before order placement, payments, or periodic reviews are often overlooked</a:t>
            </a:r>
          </a:p>
        </p:txBody>
      </p:sp>
      <p:sp>
        <p:nvSpPr>
          <p:cNvPr id="3" name="Content Placeholder 2">
            <a:extLst>
              <a:ext uri="{FF2B5EF4-FFF2-40B4-BE49-F238E27FC236}">
                <a16:creationId xmlns:a16="http://schemas.microsoft.com/office/drawing/2014/main" id="{50BFC576-E947-1023-AD07-DD3850EDAB13}"/>
              </a:ext>
            </a:extLst>
          </p:cNvPr>
          <p:cNvSpPr>
            <a:spLocks noGrp="1"/>
          </p:cNvSpPr>
          <p:nvPr>
            <p:ph idx="1"/>
          </p:nvPr>
        </p:nvSpPr>
        <p:spPr>
          <a:xfrm>
            <a:off x="609600" y="1845734"/>
            <a:ext cx="8000999" cy="4023360"/>
          </a:xfrm>
        </p:spPr>
        <p:txBody>
          <a:bodyPr>
            <a:normAutofit lnSpcReduction="10000"/>
          </a:bodyPr>
          <a:lstStyle/>
          <a:p>
            <a:pPr marL="0" indent="0">
              <a:buNone/>
            </a:pPr>
            <a:r>
              <a:rPr lang="en-US" sz="2400" b="1" dirty="0"/>
              <a:t>When Does Your Organization Require Account Validation for a Supplier</a:t>
            </a:r>
          </a:p>
          <a:p>
            <a:pPr marL="457200" indent="-457200">
              <a:buFont typeface="+mj-lt"/>
              <a:buAutoNum type="arabicPeriod"/>
            </a:pPr>
            <a:r>
              <a:rPr lang="en-US" sz="2400" b="1" dirty="0"/>
              <a:t>74% When On-Boarding a New Supplier</a:t>
            </a:r>
          </a:p>
          <a:p>
            <a:pPr marL="457200" indent="-457200">
              <a:buFont typeface="+mj-lt"/>
              <a:buAutoNum type="arabicPeriod"/>
            </a:pPr>
            <a:r>
              <a:rPr lang="en-US" sz="2400" b="1" dirty="0"/>
              <a:t>20% Before Purchasing can Place an Order</a:t>
            </a:r>
          </a:p>
          <a:p>
            <a:pPr marL="457200" indent="-457200">
              <a:buFont typeface="+mj-lt"/>
              <a:buAutoNum type="arabicPeriod"/>
            </a:pPr>
            <a:r>
              <a:rPr lang="en-US" sz="2400" b="1" dirty="0"/>
              <a:t>20% In Real Time, With Every </a:t>
            </a:r>
            <a:r>
              <a:rPr lang="en-US" sz="2400" b="1" dirty="0" err="1"/>
              <a:t>Paument</a:t>
            </a:r>
            <a:r>
              <a:rPr lang="en-US" sz="2400" b="1" dirty="0"/>
              <a:t> Initiated</a:t>
            </a:r>
          </a:p>
          <a:p>
            <a:pPr marL="457200" indent="-457200">
              <a:buFont typeface="+mj-lt"/>
              <a:buAutoNum type="arabicPeriod"/>
            </a:pPr>
            <a:r>
              <a:rPr lang="en-US" sz="2400" b="1" dirty="0"/>
              <a:t>20% Once In a While, Just to Check</a:t>
            </a:r>
          </a:p>
          <a:p>
            <a:pPr marL="457200" indent="-457200">
              <a:buFont typeface="+mj-lt"/>
              <a:buAutoNum type="arabicPeriod"/>
            </a:pPr>
            <a:r>
              <a:rPr lang="en-US" sz="2400" b="1" dirty="0"/>
              <a:t>This is private companies, but How do you stack Up?</a:t>
            </a:r>
          </a:p>
          <a:p>
            <a:pPr marL="457200" indent="-457200">
              <a:buFont typeface="+mj-lt"/>
              <a:buAutoNum type="arabicPeriod"/>
            </a:pPr>
            <a:r>
              <a:rPr lang="en-US" sz="2400" b="1" dirty="0"/>
              <a:t>Should We Be More </a:t>
            </a:r>
            <a:r>
              <a:rPr lang="en-US" sz="2400" b="1" dirty="0" err="1"/>
              <a:t>Vigilent</a:t>
            </a:r>
            <a:r>
              <a:rPr lang="en-US" sz="2400" b="1" dirty="0"/>
              <a:t>?</a:t>
            </a:r>
          </a:p>
          <a:p>
            <a:r>
              <a:rPr lang="en-US" dirty="0"/>
              <a:t>Source: </a:t>
            </a:r>
            <a:r>
              <a:rPr lang="en-US" dirty="0" err="1">
                <a:hlinkClick r:id="rId2"/>
              </a:rPr>
              <a:t>Trustpair</a:t>
            </a:r>
            <a:endParaRPr lang="en-US" dirty="0"/>
          </a:p>
          <a:p>
            <a:endParaRPr lang="en-US" dirty="0"/>
          </a:p>
        </p:txBody>
      </p:sp>
      <p:sp>
        <p:nvSpPr>
          <p:cNvPr id="4" name="Slide Number Placeholder 3">
            <a:extLst>
              <a:ext uri="{FF2B5EF4-FFF2-40B4-BE49-F238E27FC236}">
                <a16:creationId xmlns:a16="http://schemas.microsoft.com/office/drawing/2014/main" id="{79DC1104-B149-6F4C-357D-06284807690B}"/>
              </a:ext>
            </a:extLst>
          </p:cNvPr>
          <p:cNvSpPr>
            <a:spLocks noGrp="1"/>
          </p:cNvSpPr>
          <p:nvPr>
            <p:ph type="sldNum" sz="quarter" idx="12"/>
          </p:nvPr>
        </p:nvSpPr>
        <p:spPr/>
        <p:txBody>
          <a:bodyPr/>
          <a:lstStyle/>
          <a:p>
            <a:fld id="{B13A5DB1-D0E9-4AFC-A9C6-AA13C850BD30}" type="slidenum">
              <a:rPr lang="en-US" smtClean="0"/>
              <a:pPr/>
              <a:t>16</a:t>
            </a:fld>
            <a:endParaRPr lang="en-US" dirty="0"/>
          </a:p>
        </p:txBody>
      </p:sp>
    </p:spTree>
    <p:extLst>
      <p:ext uri="{BB962C8B-B14F-4D97-AF65-F5344CB8AC3E}">
        <p14:creationId xmlns:p14="http://schemas.microsoft.com/office/powerpoint/2010/main" val="2555209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863840" cy="968438"/>
          </a:xfrm>
        </p:spPr>
        <p:txBody>
          <a:bodyPr>
            <a:noAutofit/>
          </a:bodyPr>
          <a:lstStyle/>
          <a:p>
            <a:pPr algn="ctr"/>
            <a:r>
              <a:rPr lang="en-US" b="1" dirty="0">
                <a:ea typeface="Times New Roman" panose="02020603050405020304" pitchFamily="18" charset="0"/>
              </a:rPr>
              <a:t>SEPARATE JOB RESPONSIBILITIES</a:t>
            </a:r>
            <a:endParaRPr lang="en-US" b="1" dirty="0"/>
          </a:p>
        </p:txBody>
      </p:sp>
      <p:sp>
        <p:nvSpPr>
          <p:cNvPr id="3" name="Content Placeholder 2"/>
          <p:cNvSpPr>
            <a:spLocks noGrp="1"/>
          </p:cNvSpPr>
          <p:nvPr>
            <p:ph idx="1"/>
          </p:nvPr>
        </p:nvSpPr>
        <p:spPr>
          <a:xfrm>
            <a:off x="304800" y="1752600"/>
            <a:ext cx="8610599" cy="4343400"/>
          </a:xfrm>
        </p:spPr>
        <p:txBody>
          <a:bodyPr>
            <a:normAutofit/>
          </a:bodyPr>
          <a:lstStyle/>
          <a:p>
            <a:pPr marL="457200" indent="-457200">
              <a:buFont typeface="+mj-lt"/>
              <a:buAutoNum type="arabicPeriod"/>
            </a:pPr>
            <a:r>
              <a:rPr lang="en-US" sz="2400" dirty="0">
                <a:solidFill>
                  <a:srgbClr val="002060"/>
                </a:solidFill>
              </a:rPr>
              <a:t>One of the underlying enablers of procurement fraud is a lack of separation of job responsibilities, says Cary Meiners, second vice president of financial and professional services at St. Paul Travelers, an insurance company in St. Paul, Minn. </a:t>
            </a:r>
          </a:p>
          <a:p>
            <a:pPr marL="457200" indent="-457200">
              <a:buFont typeface="+mj-lt"/>
              <a:buAutoNum type="arabicPeriod"/>
            </a:pPr>
            <a:r>
              <a:rPr lang="en-US" sz="2400" dirty="0">
                <a:solidFill>
                  <a:srgbClr val="002060"/>
                </a:solidFill>
              </a:rPr>
              <a:t>"For example, you can't have the same person approving contracts and doing the audits," Meiners says. </a:t>
            </a:r>
          </a:p>
          <a:p>
            <a:pPr marL="457200" indent="-457200">
              <a:buFont typeface="+mj-lt"/>
              <a:buAutoNum type="arabicPeriod"/>
            </a:pPr>
            <a:r>
              <a:rPr lang="en-US" sz="2400" dirty="0">
                <a:solidFill>
                  <a:srgbClr val="002060"/>
                </a:solidFill>
              </a:rPr>
              <a:t>"There are no checks and balances in place in that kind of a situation." </a:t>
            </a:r>
          </a:p>
          <a:p>
            <a:pPr marL="457200" indent="-457200">
              <a:buFont typeface="+mj-lt"/>
              <a:buAutoNum type="arabicPeriod"/>
            </a:pPr>
            <a:r>
              <a:rPr lang="en-US" sz="2400" dirty="0">
                <a:solidFill>
                  <a:srgbClr val="002060"/>
                </a:solidFill>
              </a:rPr>
              <a:t>In companies undergoing mergers and acquisitions or accelerated growth, he adds, these checks and balances are particularly likely to fall by the wayside, leaving the organizations vulnerable. </a:t>
            </a:r>
          </a:p>
        </p:txBody>
      </p:sp>
      <p:sp>
        <p:nvSpPr>
          <p:cNvPr id="4" name="Slide Number Placeholder 3"/>
          <p:cNvSpPr>
            <a:spLocks noGrp="1"/>
          </p:cNvSpPr>
          <p:nvPr>
            <p:ph type="sldNum" sz="quarter" idx="12"/>
          </p:nvPr>
        </p:nvSpPr>
        <p:spPr/>
        <p:txBody>
          <a:bodyPr/>
          <a:lstStyle/>
          <a:p>
            <a:fld id="{B13A5DB1-D0E9-4AFC-A9C6-AA13C850BD30}" type="slidenum">
              <a:rPr lang="en-US" smtClean="0"/>
              <a:pPr/>
              <a:t>17</a:t>
            </a:fld>
            <a:endParaRPr lang="en-US" dirty="0"/>
          </a:p>
        </p:txBody>
      </p:sp>
    </p:spTree>
    <p:extLst>
      <p:ext uri="{BB962C8B-B14F-4D97-AF65-F5344CB8AC3E}">
        <p14:creationId xmlns:p14="http://schemas.microsoft.com/office/powerpoint/2010/main" val="235302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856396"/>
          </a:xfrm>
        </p:spPr>
        <p:txBody>
          <a:bodyPr>
            <a:normAutofit/>
          </a:bodyPr>
          <a:lstStyle/>
          <a:p>
            <a:pPr algn="ctr"/>
            <a:r>
              <a:rPr lang="en-US" b="1" dirty="0">
                <a:solidFill>
                  <a:srgbClr val="002060"/>
                </a:solidFill>
                <a:ea typeface="Times New Roman" panose="02020603050405020304" pitchFamily="18" charset="0"/>
              </a:rPr>
              <a:t>LOOK OUT FOR CLIQUES</a:t>
            </a:r>
            <a:endParaRPr lang="en-US" dirty="0">
              <a:solidFill>
                <a:srgbClr val="002060"/>
              </a:solidFill>
            </a:endParaRPr>
          </a:p>
        </p:txBody>
      </p:sp>
      <p:sp>
        <p:nvSpPr>
          <p:cNvPr id="3" name="Content Placeholder 2"/>
          <p:cNvSpPr>
            <a:spLocks noGrp="1"/>
          </p:cNvSpPr>
          <p:nvPr>
            <p:ph idx="1"/>
          </p:nvPr>
        </p:nvSpPr>
        <p:spPr>
          <a:xfrm>
            <a:off x="381000" y="1447800"/>
            <a:ext cx="8534400" cy="4800600"/>
          </a:xfrm>
        </p:spPr>
        <p:txBody>
          <a:bodyPr>
            <a:normAutofit lnSpcReduction="10000"/>
          </a:bodyPr>
          <a:lstStyle/>
          <a:p>
            <a:pPr marL="457200" indent="-457200">
              <a:buFont typeface="+mj-lt"/>
              <a:buAutoNum type="arabicPeriod"/>
            </a:pPr>
            <a:r>
              <a:rPr lang="en-US" sz="2400" dirty="0">
                <a:solidFill>
                  <a:schemeClr val="tx1"/>
                </a:solidFill>
              </a:rPr>
              <a:t>In many cases, according to Karen Schnatterly, a white-collar-crime expert at the University of Minnesota's Carlson School of Management, fraud comes about when there's a tight clique within an organization, especially one in which the members feel entitled and perhaps a little smarter than anyone else in the room. </a:t>
            </a:r>
          </a:p>
          <a:p>
            <a:pPr marL="457200" indent="-457200">
              <a:buFont typeface="+mj-lt"/>
              <a:buAutoNum type="arabicPeriod"/>
            </a:pPr>
            <a:r>
              <a:rPr lang="en-US" sz="2400" dirty="0">
                <a:solidFill>
                  <a:schemeClr val="tx1"/>
                </a:solidFill>
              </a:rPr>
              <a:t>The Association of Certified Fraud Examiners (ACFE) concurs, noting that when more than one person commits fraud, the median loss rises dramatically. </a:t>
            </a:r>
          </a:p>
          <a:p>
            <a:pPr marL="457200" indent="-457200">
              <a:buFont typeface="+mj-lt"/>
              <a:buAutoNum type="arabicPeriod"/>
            </a:pPr>
            <a:r>
              <a:rPr lang="en-US" sz="2400" dirty="0">
                <a:solidFill>
                  <a:schemeClr val="tx1"/>
                </a:solidFill>
              </a:rPr>
              <a:t>"When multiple perpetrators conspire to commit a fraud, this makes it easier to circumvent anti-fraud controls," the ACFE said in its latest fraud report. </a:t>
            </a:r>
          </a:p>
          <a:p>
            <a:pPr marL="457200" indent="-457200">
              <a:buFont typeface="+mj-lt"/>
              <a:buAutoNum type="arabicPeriod"/>
            </a:pPr>
            <a:r>
              <a:rPr lang="en-US" sz="2400" dirty="0">
                <a:solidFill>
                  <a:schemeClr val="tx1"/>
                </a:solidFill>
              </a:rPr>
              <a:t>Employees should not have close Relationships with Vendors</a:t>
            </a:r>
          </a:p>
          <a:p>
            <a:endParaRPr lang="en-US" dirty="0"/>
          </a:p>
        </p:txBody>
      </p:sp>
      <p:sp>
        <p:nvSpPr>
          <p:cNvPr id="4" name="Slide Number Placeholder 3"/>
          <p:cNvSpPr>
            <a:spLocks noGrp="1"/>
          </p:cNvSpPr>
          <p:nvPr>
            <p:ph type="sldNum" sz="quarter" idx="12"/>
          </p:nvPr>
        </p:nvSpPr>
        <p:spPr/>
        <p:txBody>
          <a:bodyPr/>
          <a:lstStyle/>
          <a:p>
            <a:fld id="{B13A5DB1-D0E9-4AFC-A9C6-AA13C850BD30}" type="slidenum">
              <a:rPr lang="en-US" smtClean="0"/>
              <a:pPr/>
              <a:t>18</a:t>
            </a:fld>
            <a:endParaRPr lang="en-US" dirty="0"/>
          </a:p>
        </p:txBody>
      </p:sp>
    </p:spTree>
    <p:extLst>
      <p:ext uri="{BB962C8B-B14F-4D97-AF65-F5344CB8AC3E}">
        <p14:creationId xmlns:p14="http://schemas.microsoft.com/office/powerpoint/2010/main" val="2307257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321788"/>
          </a:xfrm>
        </p:spPr>
        <p:txBody>
          <a:bodyPr>
            <a:noAutofit/>
          </a:bodyPr>
          <a:lstStyle/>
          <a:p>
            <a:pPr algn="ctr"/>
            <a:r>
              <a:rPr lang="en-US" b="1" dirty="0"/>
              <a:t>ESTABLISH A HOT LINE FOR WHISTLE-BLOWERS</a:t>
            </a:r>
          </a:p>
        </p:txBody>
      </p:sp>
      <p:sp>
        <p:nvSpPr>
          <p:cNvPr id="3" name="Content Placeholder 2"/>
          <p:cNvSpPr>
            <a:spLocks noGrp="1"/>
          </p:cNvSpPr>
          <p:nvPr>
            <p:ph idx="1"/>
          </p:nvPr>
        </p:nvSpPr>
        <p:spPr/>
        <p:txBody>
          <a:bodyPr/>
          <a:lstStyle/>
          <a:p>
            <a:pPr marL="514350" indent="-514350">
              <a:buFont typeface="+mj-lt"/>
              <a:buAutoNum type="arabicPeriod"/>
            </a:pPr>
            <a:r>
              <a:rPr lang="en-US" sz="2800" b="1" dirty="0">
                <a:solidFill>
                  <a:srgbClr val="002060"/>
                </a:solidFill>
              </a:rPr>
              <a:t>Sarbanes-Oxley dictates that companies establish confidential reporting mechanisms for employees. </a:t>
            </a:r>
          </a:p>
          <a:p>
            <a:pPr marL="514350" indent="-514350">
              <a:buFont typeface="+mj-lt"/>
              <a:buAutoNum type="arabicPeriod"/>
            </a:pPr>
            <a:r>
              <a:rPr lang="en-US" sz="2800" b="1" dirty="0">
                <a:solidFill>
                  <a:srgbClr val="002060"/>
                </a:solidFill>
              </a:rPr>
              <a:t>The ACFE reports that fraud is much more likely to be detected by a tip from employees than from internal or external audits. </a:t>
            </a:r>
          </a:p>
          <a:p>
            <a:endParaRPr lang="en-US" dirty="0"/>
          </a:p>
        </p:txBody>
      </p:sp>
      <p:sp>
        <p:nvSpPr>
          <p:cNvPr id="4" name="Slide Number Placeholder 3"/>
          <p:cNvSpPr>
            <a:spLocks noGrp="1"/>
          </p:cNvSpPr>
          <p:nvPr>
            <p:ph type="sldNum" sz="quarter" idx="12"/>
          </p:nvPr>
        </p:nvSpPr>
        <p:spPr/>
        <p:txBody>
          <a:bodyPr/>
          <a:lstStyle/>
          <a:p>
            <a:fld id="{B13A5DB1-D0E9-4AFC-A9C6-AA13C850BD30}" type="slidenum">
              <a:rPr lang="en-US" smtClean="0"/>
              <a:pPr/>
              <a:t>19</a:t>
            </a:fld>
            <a:endParaRPr lang="en-US" dirty="0"/>
          </a:p>
        </p:txBody>
      </p:sp>
    </p:spTree>
    <p:extLst>
      <p:ext uri="{BB962C8B-B14F-4D97-AF65-F5344CB8AC3E}">
        <p14:creationId xmlns:p14="http://schemas.microsoft.com/office/powerpoint/2010/main" val="191364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33" y="183718"/>
            <a:ext cx="9144000" cy="1219200"/>
          </a:xfrm>
        </p:spPr>
        <p:txBody>
          <a:bodyPr>
            <a:normAutofit/>
          </a:bodyPr>
          <a:lstStyle/>
          <a:p>
            <a:pPr algn="ctr"/>
            <a:r>
              <a:rPr lang="en-US" sz="4400" b="1" dirty="0">
                <a:solidFill>
                  <a:srgbClr val="0070C0"/>
                </a:solidFill>
              </a:rPr>
              <a:t>Purchasing</a:t>
            </a:r>
            <a:r>
              <a:rPr lang="en-US" sz="4900" b="1" dirty="0">
                <a:solidFill>
                  <a:srgbClr val="0070C0"/>
                </a:solidFill>
              </a:rPr>
              <a:t> Ethics</a:t>
            </a:r>
            <a:r>
              <a:rPr lang="en-US" sz="4900" b="1" dirty="0">
                <a:solidFill>
                  <a:srgbClr val="FF0000"/>
                </a:solidFill>
              </a:rPr>
              <a:t>*</a:t>
            </a:r>
            <a:br>
              <a:rPr lang="en-US" b="1" dirty="0">
                <a:solidFill>
                  <a:srgbClr val="0070C0"/>
                </a:solidFill>
              </a:rPr>
            </a:br>
            <a:r>
              <a:rPr lang="en-US" sz="3000" b="1" dirty="0">
                <a:solidFill>
                  <a:srgbClr val="0070C0"/>
                </a:solidFill>
              </a:rPr>
              <a:t>Texas Education Code (TEC), §44.032</a:t>
            </a:r>
          </a:p>
        </p:txBody>
      </p:sp>
      <p:sp>
        <p:nvSpPr>
          <p:cNvPr id="7" name="Slide Number Placeholder 6"/>
          <p:cNvSpPr>
            <a:spLocks noGrp="1"/>
          </p:cNvSpPr>
          <p:nvPr>
            <p:ph type="sldNum" sz="quarter" idx="12"/>
          </p:nvPr>
        </p:nvSpPr>
        <p:spPr/>
        <p:txBody>
          <a:bodyPr/>
          <a:lstStyle/>
          <a:p>
            <a:fld id="{52837EE9-21AF-422A-B676-E3008882DA99}" type="slidenum">
              <a:rPr lang="en-US" smtClean="0"/>
              <a:pPr/>
              <a:t>2</a:t>
            </a:fld>
            <a:endParaRPr lang="en-US" dirty="0"/>
          </a:p>
        </p:txBody>
      </p:sp>
      <p:sp>
        <p:nvSpPr>
          <p:cNvPr id="9" name="Text Placeholder 8">
            <a:extLst>
              <a:ext uri="{FF2B5EF4-FFF2-40B4-BE49-F238E27FC236}">
                <a16:creationId xmlns:a16="http://schemas.microsoft.com/office/drawing/2014/main" id="{EE37C136-C738-CD1C-B172-83F9C03A4DE7}"/>
              </a:ext>
            </a:extLst>
          </p:cNvPr>
          <p:cNvSpPr>
            <a:spLocks noGrp="1"/>
          </p:cNvSpPr>
          <p:nvPr>
            <p:ph type="body" sz="quarter" idx="3"/>
          </p:nvPr>
        </p:nvSpPr>
        <p:spPr>
          <a:xfrm>
            <a:off x="457199" y="1611868"/>
            <a:ext cx="8458201" cy="4267200"/>
          </a:xfrm>
        </p:spPr>
        <p:txBody>
          <a:bodyPr>
            <a:noAutofit/>
          </a:bodyPr>
          <a:lstStyle/>
          <a:p>
            <a:r>
              <a:rPr lang="en-US" sz="2200" i="1" cap="none" dirty="0">
                <a:solidFill>
                  <a:schemeClr val="tx1"/>
                </a:solidFill>
                <a:latin typeface="Times New Roman" panose="02020603050405020304" pitchFamily="18" charset="0"/>
                <a:cs typeface="Times New Roman" panose="02020603050405020304" pitchFamily="18" charset="0"/>
              </a:rPr>
              <a:t>The competitive nature of the public purchasing arena and the expenditure of significant amounts of public funds require that ethical standards be incorporated into the foundation of all purchasing functions. Purchasing personnel and school district staff face the difficult task of developing good vendor relations and encouraging vendor competition while avoiding even the appearance of favoritism or other ethical misconduct. Ethics relating to conflicts of interest, financial interests in firms conducting business with the school district, kickbacks and gratuities, and improper use of a position or confidential information should be clearly communicated throughout the school district. Additionally, school district personnel should be made aware of the penalties for violations of purchasing laws and ethics, which may include criminal prosecution and loss of employment opportunities</a:t>
            </a:r>
            <a:r>
              <a:rPr lang="en-US" sz="2200" i="1" cap="none" dirty="0">
                <a:solidFill>
                  <a:schemeClr val="tx1"/>
                </a:solidFill>
              </a:rPr>
              <a:t>.</a:t>
            </a:r>
          </a:p>
        </p:txBody>
      </p:sp>
      <p:sp>
        <p:nvSpPr>
          <p:cNvPr id="10" name="TextBox 9">
            <a:extLst>
              <a:ext uri="{FF2B5EF4-FFF2-40B4-BE49-F238E27FC236}">
                <a16:creationId xmlns:a16="http://schemas.microsoft.com/office/drawing/2014/main" id="{32F91DFF-6700-236A-81E9-D007B6B513F2}"/>
              </a:ext>
            </a:extLst>
          </p:cNvPr>
          <p:cNvSpPr txBox="1"/>
          <p:nvPr/>
        </p:nvSpPr>
        <p:spPr>
          <a:xfrm>
            <a:off x="546582" y="5879068"/>
            <a:ext cx="8024376" cy="338554"/>
          </a:xfrm>
          <a:prstGeom prst="rect">
            <a:avLst/>
          </a:prstGeom>
          <a:noFill/>
        </p:spPr>
        <p:txBody>
          <a:bodyPr wrap="none" rtlCol="0">
            <a:spAutoFit/>
          </a:bodyPr>
          <a:lstStyle/>
          <a:p>
            <a:r>
              <a:rPr lang="en-US" sz="1600" dirty="0">
                <a:solidFill>
                  <a:srgbClr val="FF0000"/>
                </a:solidFill>
              </a:rPr>
              <a:t>*Texas Education Agency Financial Accountability System Resource Guide, Update 19</a:t>
            </a:r>
          </a:p>
        </p:txBody>
      </p:sp>
    </p:spTree>
    <p:extLst>
      <p:ext uri="{BB962C8B-B14F-4D97-AF65-F5344CB8AC3E}">
        <p14:creationId xmlns:p14="http://schemas.microsoft.com/office/powerpoint/2010/main" val="6855734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968438"/>
          </a:xfrm>
        </p:spPr>
        <p:txBody>
          <a:bodyPr>
            <a:normAutofit/>
          </a:bodyPr>
          <a:lstStyle/>
          <a:p>
            <a:pPr algn="ctr"/>
            <a:r>
              <a:rPr lang="en-US" b="1" dirty="0"/>
              <a:t>DO THE PARKING-LOT TEST</a:t>
            </a:r>
          </a:p>
        </p:txBody>
      </p:sp>
      <p:sp>
        <p:nvSpPr>
          <p:cNvPr id="3" name="Content Placeholder 2"/>
          <p:cNvSpPr>
            <a:spLocks noGrp="1"/>
          </p:cNvSpPr>
          <p:nvPr>
            <p:ph idx="1"/>
          </p:nvPr>
        </p:nvSpPr>
        <p:spPr/>
        <p:txBody>
          <a:bodyPr/>
          <a:lstStyle/>
          <a:p>
            <a:pPr marL="514350" indent="-514350">
              <a:buFont typeface="+mj-lt"/>
              <a:buAutoNum type="arabicPeriod"/>
            </a:pPr>
            <a:r>
              <a:rPr lang="en-US" sz="2800" b="1" dirty="0">
                <a:solidFill>
                  <a:srgbClr val="002060"/>
                </a:solidFill>
              </a:rPr>
              <a:t>If a $90,000-a-year I.T. manager comes to work in a $50,000 automobile, as allegedly did several of the men in the ERCOT case, or lives in a multimillion-dollar mansion, it might be a clue that all is not kosher with said manager's finances.</a:t>
            </a:r>
          </a:p>
          <a:p>
            <a:pPr marL="514350" indent="-514350">
              <a:buFont typeface="+mj-lt"/>
              <a:buAutoNum type="arabicPeriod"/>
            </a:pPr>
            <a:r>
              <a:rPr lang="en-US" sz="2800" b="1" dirty="0">
                <a:solidFill>
                  <a:srgbClr val="002060"/>
                </a:solidFill>
              </a:rPr>
              <a:t>Are employees or contractors appear to be living beyond their means. </a:t>
            </a:r>
          </a:p>
          <a:p>
            <a:pPr marL="457200" indent="-45720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B13A5DB1-D0E9-4AFC-A9C6-AA13C850BD30}" type="slidenum">
              <a:rPr lang="en-US" smtClean="0"/>
              <a:pPr/>
              <a:t>20</a:t>
            </a:fld>
            <a:endParaRPr lang="en-US" dirty="0"/>
          </a:p>
        </p:txBody>
      </p:sp>
    </p:spTree>
    <p:extLst>
      <p:ext uri="{BB962C8B-B14F-4D97-AF65-F5344CB8AC3E}">
        <p14:creationId xmlns:p14="http://schemas.microsoft.com/office/powerpoint/2010/main" val="7745412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968438"/>
          </a:xfrm>
        </p:spPr>
        <p:txBody>
          <a:bodyPr>
            <a:normAutofit/>
          </a:bodyPr>
          <a:lstStyle/>
          <a:p>
            <a:pPr algn="ctr"/>
            <a:r>
              <a:rPr lang="en-US" b="1" dirty="0"/>
              <a:t>GET INSURANCE</a:t>
            </a:r>
          </a:p>
        </p:txBody>
      </p:sp>
      <p:sp>
        <p:nvSpPr>
          <p:cNvPr id="3" name="Content Placeholder 2"/>
          <p:cNvSpPr>
            <a:spLocks noGrp="1"/>
          </p:cNvSpPr>
          <p:nvPr>
            <p:ph idx="1"/>
          </p:nvPr>
        </p:nvSpPr>
        <p:spPr>
          <a:xfrm>
            <a:off x="822959" y="1752600"/>
            <a:ext cx="7543801" cy="4495800"/>
          </a:xfrm>
        </p:spPr>
        <p:txBody>
          <a:bodyPr>
            <a:noAutofit/>
          </a:bodyPr>
          <a:lstStyle/>
          <a:p>
            <a:pPr marL="457200" indent="-457200">
              <a:buFont typeface="+mj-lt"/>
              <a:buAutoNum type="arabicPeriod"/>
            </a:pPr>
            <a:r>
              <a:rPr lang="en-US" sz="2200" dirty="0">
                <a:solidFill>
                  <a:srgbClr val="002060"/>
                </a:solidFill>
              </a:rPr>
              <a:t>If you don't have it already, take out what's called employee dishonesty fraud insurance. </a:t>
            </a:r>
          </a:p>
          <a:p>
            <a:pPr marL="457200" indent="-457200">
              <a:buFont typeface="+mj-lt"/>
              <a:buAutoNum type="arabicPeriod"/>
            </a:pPr>
            <a:r>
              <a:rPr lang="en-US" sz="2200" dirty="0">
                <a:solidFill>
                  <a:srgbClr val="002060"/>
                </a:solidFill>
              </a:rPr>
              <a:t>An Agency had such a policy in place prior to its fraud problems, has recovered much of what it lost. "We were fortunate and had a responsive carrier," says Rich Erstad, the company's general counsel.</a:t>
            </a:r>
          </a:p>
          <a:p>
            <a:pPr marL="457200" indent="-457200">
              <a:buFont typeface="+mj-lt"/>
              <a:buAutoNum type="arabicPeriod"/>
            </a:pPr>
            <a:r>
              <a:rPr lang="en-US" sz="2200" dirty="0">
                <a:solidFill>
                  <a:srgbClr val="002060"/>
                </a:solidFill>
              </a:rPr>
              <a:t> Meiners says that in applying for this kind of policy, companies have to answer 40 to 50 questions about what kinds of financial controls and procedures they have in place. </a:t>
            </a:r>
          </a:p>
          <a:p>
            <a:pPr marL="457200" indent="-457200">
              <a:buFont typeface="+mj-lt"/>
              <a:buAutoNum type="arabicPeriod"/>
            </a:pPr>
            <a:r>
              <a:rPr lang="en-US" sz="2200" dirty="0">
                <a:solidFill>
                  <a:srgbClr val="002060"/>
                </a:solidFill>
              </a:rPr>
              <a:t>"Even if a company says it doesn't want to take the insurance, we encourage them to respond to the questions," he explains. It forces a company to think about the ways in which it's vulnerable. </a:t>
            </a:r>
          </a:p>
        </p:txBody>
      </p:sp>
      <p:sp>
        <p:nvSpPr>
          <p:cNvPr id="4" name="Slide Number Placeholder 3"/>
          <p:cNvSpPr>
            <a:spLocks noGrp="1"/>
          </p:cNvSpPr>
          <p:nvPr>
            <p:ph type="sldNum" sz="quarter" idx="12"/>
          </p:nvPr>
        </p:nvSpPr>
        <p:spPr/>
        <p:txBody>
          <a:bodyPr/>
          <a:lstStyle/>
          <a:p>
            <a:fld id="{B13A5DB1-D0E9-4AFC-A9C6-AA13C850BD30}" type="slidenum">
              <a:rPr lang="en-US" smtClean="0"/>
              <a:pPr/>
              <a:t>21</a:t>
            </a:fld>
            <a:endParaRPr lang="en-US" dirty="0"/>
          </a:p>
        </p:txBody>
      </p:sp>
    </p:spTree>
    <p:extLst>
      <p:ext uri="{BB962C8B-B14F-4D97-AF65-F5344CB8AC3E}">
        <p14:creationId xmlns:p14="http://schemas.microsoft.com/office/powerpoint/2010/main" val="20216408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084996"/>
          </a:xfrm>
        </p:spPr>
        <p:txBody>
          <a:bodyPr>
            <a:normAutofit/>
          </a:bodyPr>
          <a:lstStyle/>
          <a:p>
            <a:pPr algn="ctr"/>
            <a:r>
              <a:rPr lang="en-US" b="1" dirty="0"/>
              <a:t>Spot Audit</a:t>
            </a:r>
          </a:p>
        </p:txBody>
      </p:sp>
      <p:sp>
        <p:nvSpPr>
          <p:cNvPr id="3" name="Content Placeholder 2"/>
          <p:cNvSpPr>
            <a:spLocks noGrp="1"/>
          </p:cNvSpPr>
          <p:nvPr>
            <p:ph idx="1"/>
          </p:nvPr>
        </p:nvSpPr>
        <p:spPr>
          <a:xfrm>
            <a:off x="609601" y="1845734"/>
            <a:ext cx="7757160" cy="4023360"/>
          </a:xfrm>
        </p:spPr>
        <p:txBody>
          <a:bodyPr/>
          <a:lstStyle/>
          <a:p>
            <a:pPr marL="457200" indent="-457200">
              <a:buFont typeface="+mj-lt"/>
              <a:buAutoNum type="arabicPeriod"/>
            </a:pPr>
            <a:r>
              <a:rPr lang="en-US" b="1" dirty="0">
                <a:solidFill>
                  <a:srgbClr val="002060"/>
                </a:solidFill>
              </a:rPr>
              <a:t>Spot Checking Inventory</a:t>
            </a:r>
          </a:p>
          <a:p>
            <a:pPr marL="457200" indent="-457200">
              <a:buFont typeface="+mj-lt"/>
              <a:buAutoNum type="arabicPeriod"/>
            </a:pPr>
            <a:r>
              <a:rPr lang="en-US" b="1" dirty="0">
                <a:solidFill>
                  <a:srgbClr val="002060"/>
                </a:solidFill>
              </a:rPr>
              <a:t>Spot Check Petty Cash or P-Cards on a Regular Basis.</a:t>
            </a:r>
          </a:p>
          <a:p>
            <a:pPr marL="457200" indent="-457200">
              <a:buFont typeface="+mj-lt"/>
              <a:buAutoNum type="arabicPeriod"/>
            </a:pPr>
            <a:r>
              <a:rPr lang="en-US" b="1" dirty="0">
                <a:solidFill>
                  <a:srgbClr val="002060"/>
                </a:solidFill>
              </a:rPr>
              <a:t>Special Funds Need Extra Attention.</a:t>
            </a:r>
          </a:p>
          <a:p>
            <a:pPr marL="457200" indent="-457200">
              <a:buFont typeface="+mj-lt"/>
              <a:buAutoNum type="arabicPeriod"/>
            </a:pPr>
            <a:r>
              <a:rPr lang="en-US" b="1" dirty="0">
                <a:solidFill>
                  <a:srgbClr val="002060"/>
                </a:solidFill>
              </a:rPr>
              <a:t>Some Companies Require Employees Handling Money to Take a Week’s Vacation and Someone Else Works Their “Desk.”</a:t>
            </a:r>
          </a:p>
          <a:p>
            <a:pPr marL="457200" indent="-457200">
              <a:buFont typeface="+mj-lt"/>
              <a:buAutoNum type="arabicPeriod"/>
            </a:pPr>
            <a:r>
              <a:rPr lang="en-US" b="1" dirty="0">
                <a:solidFill>
                  <a:srgbClr val="002060"/>
                </a:solidFill>
              </a:rPr>
              <a:t>Fraud is Often Detected When An Employee Leaves.</a:t>
            </a:r>
          </a:p>
        </p:txBody>
      </p:sp>
      <p:sp>
        <p:nvSpPr>
          <p:cNvPr id="4" name="Slide Number Placeholder 3"/>
          <p:cNvSpPr>
            <a:spLocks noGrp="1"/>
          </p:cNvSpPr>
          <p:nvPr>
            <p:ph type="sldNum" sz="quarter" idx="12"/>
          </p:nvPr>
        </p:nvSpPr>
        <p:spPr/>
        <p:txBody>
          <a:bodyPr/>
          <a:lstStyle/>
          <a:p>
            <a:fld id="{B13A5DB1-D0E9-4AFC-A9C6-AA13C850BD30}" type="slidenum">
              <a:rPr lang="en-US" smtClean="0"/>
              <a:pPr/>
              <a:t>22</a:t>
            </a:fld>
            <a:endParaRPr lang="en-US" dirty="0"/>
          </a:p>
        </p:txBody>
      </p:sp>
    </p:spTree>
    <p:extLst>
      <p:ext uri="{BB962C8B-B14F-4D97-AF65-F5344CB8AC3E}">
        <p14:creationId xmlns:p14="http://schemas.microsoft.com/office/powerpoint/2010/main" val="11225887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084996"/>
          </a:xfrm>
        </p:spPr>
        <p:txBody>
          <a:bodyPr>
            <a:normAutofit/>
          </a:bodyPr>
          <a:lstStyle/>
          <a:p>
            <a:pPr algn="ctr"/>
            <a:r>
              <a:rPr lang="en-US" b="1" dirty="0"/>
              <a:t>Be Vigilant</a:t>
            </a:r>
          </a:p>
        </p:txBody>
      </p:sp>
      <p:sp>
        <p:nvSpPr>
          <p:cNvPr id="3" name="Content Placeholder 2"/>
          <p:cNvSpPr>
            <a:spLocks noGrp="1"/>
          </p:cNvSpPr>
          <p:nvPr>
            <p:ph idx="1"/>
          </p:nvPr>
        </p:nvSpPr>
        <p:spPr>
          <a:xfrm>
            <a:off x="381000" y="1828800"/>
            <a:ext cx="8610600" cy="4040294"/>
          </a:xfrm>
        </p:spPr>
        <p:txBody>
          <a:bodyPr>
            <a:normAutofit/>
          </a:bodyPr>
          <a:lstStyle/>
          <a:p>
            <a:pPr marL="457200" indent="-457200">
              <a:buFont typeface="+mj-lt"/>
              <a:buAutoNum type="arabicPeriod"/>
            </a:pPr>
            <a:r>
              <a:rPr lang="en-US" sz="2600" b="1" dirty="0">
                <a:solidFill>
                  <a:srgbClr val="002060"/>
                </a:solidFill>
              </a:rPr>
              <a:t>Do Not Forget that You are Stewards of the Public Trust.</a:t>
            </a:r>
          </a:p>
          <a:p>
            <a:pPr marL="457200" indent="-457200">
              <a:buFont typeface="+mj-lt"/>
              <a:buAutoNum type="arabicPeriod"/>
            </a:pPr>
            <a:r>
              <a:rPr lang="en-US" sz="2600" b="1" dirty="0">
                <a:solidFill>
                  <a:srgbClr val="002060"/>
                </a:solidFill>
              </a:rPr>
              <a:t>Do Not Let Vendors Get to Close.</a:t>
            </a:r>
          </a:p>
          <a:p>
            <a:pPr marL="457200" indent="-457200">
              <a:buFont typeface="+mj-lt"/>
              <a:buAutoNum type="arabicPeriod"/>
            </a:pPr>
            <a:r>
              <a:rPr lang="en-US" sz="2600" b="1" dirty="0">
                <a:solidFill>
                  <a:srgbClr val="002060"/>
                </a:solidFill>
              </a:rPr>
              <a:t>Watch the “Line,”  There is no Gray Area.</a:t>
            </a:r>
          </a:p>
          <a:p>
            <a:pPr marL="457200" indent="-457200">
              <a:buFont typeface="+mj-lt"/>
              <a:buAutoNum type="arabicPeriod"/>
            </a:pPr>
            <a:r>
              <a:rPr lang="en-US" sz="2600" b="1" dirty="0">
                <a:solidFill>
                  <a:srgbClr val="002060"/>
                </a:solidFill>
              </a:rPr>
              <a:t>Watch The Employees of Your Department and Your Organization.</a:t>
            </a:r>
          </a:p>
          <a:p>
            <a:pPr marL="457200" indent="-457200">
              <a:buFont typeface="+mj-lt"/>
              <a:buAutoNum type="arabicPeriod"/>
            </a:pPr>
            <a:r>
              <a:rPr lang="en-US" sz="2600" b="1" dirty="0">
                <a:solidFill>
                  <a:srgbClr val="002060"/>
                </a:solidFill>
              </a:rPr>
              <a:t>It is a Crime of Opportunity and Desire.</a:t>
            </a:r>
          </a:p>
        </p:txBody>
      </p:sp>
      <p:sp>
        <p:nvSpPr>
          <p:cNvPr id="4" name="Slide Number Placeholder 3"/>
          <p:cNvSpPr>
            <a:spLocks noGrp="1"/>
          </p:cNvSpPr>
          <p:nvPr>
            <p:ph type="sldNum" sz="quarter" idx="12"/>
          </p:nvPr>
        </p:nvSpPr>
        <p:spPr/>
        <p:txBody>
          <a:bodyPr/>
          <a:lstStyle/>
          <a:p>
            <a:fld id="{B13A5DB1-D0E9-4AFC-A9C6-AA13C850BD30}" type="slidenum">
              <a:rPr lang="en-US" smtClean="0"/>
              <a:pPr/>
              <a:t>23</a:t>
            </a:fld>
            <a:endParaRPr lang="en-US" dirty="0"/>
          </a:p>
        </p:txBody>
      </p:sp>
    </p:spTree>
    <p:extLst>
      <p:ext uri="{BB962C8B-B14F-4D97-AF65-F5344CB8AC3E}">
        <p14:creationId xmlns:p14="http://schemas.microsoft.com/office/powerpoint/2010/main" val="7148181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19A36-0469-1AAE-F69C-93CC087FB9A3}"/>
              </a:ext>
            </a:extLst>
          </p:cNvPr>
          <p:cNvSpPr>
            <a:spLocks noGrp="1"/>
          </p:cNvSpPr>
          <p:nvPr>
            <p:ph type="title"/>
          </p:nvPr>
        </p:nvSpPr>
        <p:spPr>
          <a:xfrm>
            <a:off x="822960" y="286605"/>
            <a:ext cx="7543800" cy="968438"/>
          </a:xfrm>
        </p:spPr>
        <p:txBody>
          <a:bodyPr/>
          <a:lstStyle/>
          <a:p>
            <a:pPr algn="ctr"/>
            <a:r>
              <a:rPr lang="en-US" b="1" dirty="0"/>
              <a:t>Be Vigilant (cont’d)</a:t>
            </a:r>
            <a:endParaRPr lang="en-US" dirty="0"/>
          </a:p>
        </p:txBody>
      </p:sp>
      <p:sp>
        <p:nvSpPr>
          <p:cNvPr id="3" name="Content Placeholder 2">
            <a:extLst>
              <a:ext uri="{FF2B5EF4-FFF2-40B4-BE49-F238E27FC236}">
                <a16:creationId xmlns:a16="http://schemas.microsoft.com/office/drawing/2014/main" id="{5576DF7F-148D-AD7C-FA3C-0BF051CAD01E}"/>
              </a:ext>
            </a:extLst>
          </p:cNvPr>
          <p:cNvSpPr>
            <a:spLocks noGrp="1"/>
          </p:cNvSpPr>
          <p:nvPr>
            <p:ph idx="1"/>
          </p:nvPr>
        </p:nvSpPr>
        <p:spPr/>
        <p:txBody>
          <a:bodyPr/>
          <a:lstStyle/>
          <a:p>
            <a:pPr marL="514350" indent="-514350">
              <a:buFont typeface="+mj-lt"/>
              <a:buAutoNum type="arabicPeriod" startAt="6"/>
            </a:pPr>
            <a:r>
              <a:rPr lang="en-US" sz="2600" b="1" dirty="0">
                <a:solidFill>
                  <a:srgbClr val="002060"/>
                </a:solidFill>
              </a:rPr>
              <a:t>Limit the Opportunities.</a:t>
            </a:r>
          </a:p>
          <a:p>
            <a:pPr marL="457200" indent="-457200">
              <a:buFont typeface="+mj-lt"/>
              <a:buAutoNum type="arabicPeriod" startAt="6"/>
            </a:pPr>
            <a:r>
              <a:rPr lang="en-US" sz="2600" b="1" dirty="0">
                <a:solidFill>
                  <a:srgbClr val="002060"/>
                </a:solidFill>
              </a:rPr>
              <a:t>Is It Stealing in a Forest When No One Can See Them.</a:t>
            </a:r>
          </a:p>
          <a:p>
            <a:pPr marL="457200" indent="-457200">
              <a:buFont typeface="+mj-lt"/>
              <a:buAutoNum type="arabicPeriod" startAt="6"/>
            </a:pPr>
            <a:r>
              <a:rPr lang="en-US" sz="2600" b="1" dirty="0">
                <a:solidFill>
                  <a:srgbClr val="002060"/>
                </a:solidFill>
              </a:rPr>
              <a:t>Remember It Can Happen Anywhere and Anytime.</a:t>
            </a:r>
          </a:p>
          <a:p>
            <a:pPr marL="457200" indent="-457200">
              <a:buFont typeface="+mj-lt"/>
              <a:buAutoNum type="arabicPeriod" startAt="6"/>
            </a:pPr>
            <a:r>
              <a:rPr lang="en-US" sz="2600" b="1" dirty="0">
                <a:solidFill>
                  <a:srgbClr val="002060"/>
                </a:solidFill>
              </a:rPr>
              <a:t>Work each others “Desk” to See What Turns Up</a:t>
            </a:r>
          </a:p>
          <a:p>
            <a:pPr marL="457200" indent="-457200">
              <a:buFont typeface="+mj-lt"/>
              <a:buAutoNum type="arabicPeriod" startAt="6"/>
            </a:pPr>
            <a:r>
              <a:rPr lang="en-US" sz="2600" b="1" dirty="0">
                <a:solidFill>
                  <a:srgbClr val="002060"/>
                </a:solidFill>
              </a:rPr>
              <a:t>IT CAN ALSO HAPPEN TO ‘GOOD PEOPLE’ CAUGHT IN A BAD SITUATION.</a:t>
            </a:r>
          </a:p>
          <a:p>
            <a:endParaRPr lang="en-US" dirty="0"/>
          </a:p>
        </p:txBody>
      </p:sp>
      <p:sp>
        <p:nvSpPr>
          <p:cNvPr id="4" name="Slide Number Placeholder 3">
            <a:extLst>
              <a:ext uri="{FF2B5EF4-FFF2-40B4-BE49-F238E27FC236}">
                <a16:creationId xmlns:a16="http://schemas.microsoft.com/office/drawing/2014/main" id="{33BA3AF9-10C0-BD68-99B3-D4499A027226}"/>
              </a:ext>
            </a:extLst>
          </p:cNvPr>
          <p:cNvSpPr>
            <a:spLocks noGrp="1"/>
          </p:cNvSpPr>
          <p:nvPr>
            <p:ph type="sldNum" sz="quarter" idx="12"/>
          </p:nvPr>
        </p:nvSpPr>
        <p:spPr/>
        <p:txBody>
          <a:bodyPr/>
          <a:lstStyle/>
          <a:p>
            <a:fld id="{B13A5DB1-D0E9-4AFC-A9C6-AA13C850BD30}" type="slidenum">
              <a:rPr lang="en-US" smtClean="0"/>
              <a:pPr/>
              <a:t>24</a:t>
            </a:fld>
            <a:endParaRPr lang="en-US" dirty="0"/>
          </a:p>
        </p:txBody>
      </p:sp>
    </p:spTree>
    <p:extLst>
      <p:ext uri="{BB962C8B-B14F-4D97-AF65-F5344CB8AC3E}">
        <p14:creationId xmlns:p14="http://schemas.microsoft.com/office/powerpoint/2010/main" val="16103071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084996"/>
          </a:xfrm>
        </p:spPr>
        <p:txBody>
          <a:bodyPr/>
          <a:lstStyle/>
          <a:p>
            <a:pPr algn="ctr"/>
            <a:r>
              <a:rPr lang="en-US" b="1" dirty="0"/>
              <a:t>Remember…</a:t>
            </a:r>
          </a:p>
        </p:txBody>
      </p:sp>
      <p:sp>
        <p:nvSpPr>
          <p:cNvPr id="3" name="Content Placeholder 2"/>
          <p:cNvSpPr>
            <a:spLocks noGrp="1"/>
          </p:cNvSpPr>
          <p:nvPr>
            <p:ph idx="1"/>
          </p:nvPr>
        </p:nvSpPr>
        <p:spPr>
          <a:xfrm>
            <a:off x="457200" y="1845734"/>
            <a:ext cx="8458199" cy="4023360"/>
          </a:xfrm>
        </p:spPr>
        <p:txBody>
          <a:bodyPr>
            <a:normAutofit/>
          </a:bodyPr>
          <a:lstStyle/>
          <a:p>
            <a:pPr indent="-548640" defTabSz="548640">
              <a:buFont typeface="+mj-lt"/>
              <a:buAutoNum type="arabicPeriod"/>
            </a:pPr>
            <a:r>
              <a:rPr lang="en-US" sz="2400" b="1" dirty="0">
                <a:solidFill>
                  <a:srgbClr val="002060"/>
                </a:solidFill>
              </a:rPr>
              <a:t>Procurement Fraud Costs the Economy Upwards to 9% of Your 	Spend.</a:t>
            </a:r>
          </a:p>
          <a:p>
            <a:pPr marL="465138" indent="-465138" defTabSz="548640">
              <a:buFont typeface="+mj-lt"/>
              <a:buAutoNum type="arabicPeriod"/>
              <a:tabLst>
                <a:tab pos="512763" algn="l"/>
              </a:tabLst>
            </a:pPr>
            <a:r>
              <a:rPr lang="en-US" sz="2400" b="1" dirty="0">
                <a:solidFill>
                  <a:srgbClr val="002060"/>
                </a:solidFill>
              </a:rPr>
              <a:t>What Can you do with an Extra 9 percent to Spend? Not For You but For Your Organization.</a:t>
            </a:r>
          </a:p>
          <a:p>
            <a:pPr indent="-548640" defTabSz="548640">
              <a:buFont typeface="+mj-lt"/>
              <a:buAutoNum type="arabicPeriod"/>
            </a:pPr>
            <a:r>
              <a:rPr lang="en-US" sz="2400" b="1" dirty="0">
                <a:solidFill>
                  <a:srgbClr val="002060"/>
                </a:solidFill>
              </a:rPr>
              <a:t>It Can Be Anyone.</a:t>
            </a:r>
          </a:p>
          <a:p>
            <a:pPr indent="-548640" defTabSz="548640">
              <a:buFont typeface="+mj-lt"/>
              <a:buAutoNum type="arabicPeriod"/>
              <a:tabLst>
                <a:tab pos="91440" algn="l"/>
              </a:tabLst>
            </a:pPr>
            <a:r>
              <a:rPr lang="en-US" sz="2400" b="1" dirty="0">
                <a:solidFill>
                  <a:srgbClr val="002060"/>
                </a:solidFill>
              </a:rPr>
              <a:t>Rule Breakers Can Be Socio-Paths. The Rules Do Not Apply To 	Them and They Deserve More.</a:t>
            </a:r>
          </a:p>
          <a:p>
            <a:pPr marL="401638" indent="-401638" defTabSz="548640">
              <a:buFont typeface="+mj-lt"/>
              <a:buAutoNum type="arabicPeriod"/>
              <a:tabLst>
                <a:tab pos="401638" algn="l"/>
              </a:tabLst>
            </a:pPr>
            <a:r>
              <a:rPr lang="en-US" sz="2400" b="1" u="sng" dirty="0">
                <a:solidFill>
                  <a:srgbClr val="002060"/>
                </a:solidFill>
              </a:rPr>
              <a:t>DO NOT FIND YOURSELF BEING INTERVIEWED BY THE FBI OR ON THE FRONT PAGE OF THE NEWSPAPER. </a:t>
            </a:r>
          </a:p>
        </p:txBody>
      </p:sp>
      <p:sp>
        <p:nvSpPr>
          <p:cNvPr id="4" name="Slide Number Placeholder 3"/>
          <p:cNvSpPr>
            <a:spLocks noGrp="1"/>
          </p:cNvSpPr>
          <p:nvPr>
            <p:ph type="sldNum" sz="quarter" idx="12"/>
          </p:nvPr>
        </p:nvSpPr>
        <p:spPr/>
        <p:txBody>
          <a:bodyPr/>
          <a:lstStyle/>
          <a:p>
            <a:fld id="{B13A5DB1-D0E9-4AFC-A9C6-AA13C850BD30}" type="slidenum">
              <a:rPr lang="en-US" smtClean="0"/>
              <a:pPr/>
              <a:t>25</a:t>
            </a:fld>
            <a:endParaRPr lang="en-US" dirty="0"/>
          </a:p>
        </p:txBody>
      </p:sp>
    </p:spTree>
    <p:extLst>
      <p:ext uri="{BB962C8B-B14F-4D97-AF65-F5344CB8AC3E}">
        <p14:creationId xmlns:p14="http://schemas.microsoft.com/office/powerpoint/2010/main" val="31137854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08A5E-825D-9E9D-9916-599775D7812C}"/>
              </a:ext>
            </a:extLst>
          </p:cNvPr>
          <p:cNvSpPr>
            <a:spLocks noGrp="1"/>
          </p:cNvSpPr>
          <p:nvPr>
            <p:ph type="title"/>
          </p:nvPr>
        </p:nvSpPr>
        <p:spPr>
          <a:xfrm>
            <a:off x="822960" y="286605"/>
            <a:ext cx="7543800" cy="1084996"/>
          </a:xfrm>
        </p:spPr>
        <p:txBody>
          <a:bodyPr/>
          <a:lstStyle/>
          <a:p>
            <a:pPr algn="ctr"/>
            <a:r>
              <a:rPr lang="en-US" dirty="0"/>
              <a:t>Document Source: On Stats</a:t>
            </a:r>
          </a:p>
        </p:txBody>
      </p:sp>
      <p:sp>
        <p:nvSpPr>
          <p:cNvPr id="3" name="Content Placeholder 2">
            <a:extLst>
              <a:ext uri="{FF2B5EF4-FFF2-40B4-BE49-F238E27FC236}">
                <a16:creationId xmlns:a16="http://schemas.microsoft.com/office/drawing/2014/main" id="{FA4E814B-11F6-60C5-9D89-7ADD1CF0BFFA}"/>
              </a:ext>
            </a:extLst>
          </p:cNvPr>
          <p:cNvSpPr>
            <a:spLocks noGrp="1"/>
          </p:cNvSpPr>
          <p:nvPr>
            <p:ph idx="1"/>
          </p:nvPr>
        </p:nvSpPr>
        <p:spPr/>
        <p:txBody>
          <a:bodyPr/>
          <a:lstStyle/>
          <a:p>
            <a:r>
              <a:rPr lang="en-US" sz="3200" dirty="0" err="1"/>
              <a:t>Trustpair</a:t>
            </a:r>
            <a:r>
              <a:rPr lang="en-US" sz="3200" dirty="0"/>
              <a:t> </a:t>
            </a:r>
            <a:r>
              <a:rPr lang="en-US" sz="3200" b="1" dirty="0"/>
              <a:t>White Paper:</a:t>
            </a:r>
          </a:p>
          <a:p>
            <a:r>
              <a:rPr lang="en-US" sz="3200" dirty="0"/>
              <a:t>Fraud in the Cyber Era: 2024 Fraud Trends and Insights</a:t>
            </a:r>
          </a:p>
          <a:p>
            <a:r>
              <a:rPr lang="en-US" sz="3200" dirty="0"/>
              <a:t>Source: </a:t>
            </a:r>
            <a:r>
              <a:rPr lang="en-US" sz="3200" dirty="0" err="1">
                <a:hlinkClick r:id="rId2"/>
              </a:rPr>
              <a:t>Trustpair</a:t>
            </a:r>
            <a:endParaRPr lang="en-US" sz="3200" dirty="0"/>
          </a:p>
          <a:p>
            <a:endParaRPr lang="en-US" dirty="0"/>
          </a:p>
        </p:txBody>
      </p:sp>
      <p:sp>
        <p:nvSpPr>
          <p:cNvPr id="4" name="Slide Number Placeholder 3">
            <a:extLst>
              <a:ext uri="{FF2B5EF4-FFF2-40B4-BE49-F238E27FC236}">
                <a16:creationId xmlns:a16="http://schemas.microsoft.com/office/drawing/2014/main" id="{6944B4B4-F7C4-2F48-2463-DA261DEFF9A4}"/>
              </a:ext>
            </a:extLst>
          </p:cNvPr>
          <p:cNvSpPr>
            <a:spLocks noGrp="1"/>
          </p:cNvSpPr>
          <p:nvPr>
            <p:ph type="sldNum" sz="quarter" idx="12"/>
          </p:nvPr>
        </p:nvSpPr>
        <p:spPr/>
        <p:txBody>
          <a:bodyPr/>
          <a:lstStyle/>
          <a:p>
            <a:fld id="{B13A5DB1-D0E9-4AFC-A9C6-AA13C850BD30}" type="slidenum">
              <a:rPr lang="en-US" smtClean="0"/>
              <a:pPr/>
              <a:t>26</a:t>
            </a:fld>
            <a:endParaRPr lang="en-US" dirty="0"/>
          </a:p>
        </p:txBody>
      </p:sp>
    </p:spTree>
    <p:extLst>
      <p:ext uri="{BB962C8B-B14F-4D97-AF65-F5344CB8AC3E}">
        <p14:creationId xmlns:p14="http://schemas.microsoft.com/office/powerpoint/2010/main" val="11385647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997" y="558998"/>
            <a:ext cx="7524003" cy="858639"/>
          </a:xfrm>
        </p:spPr>
        <p:txBody>
          <a:bodyPr/>
          <a:lstStyle/>
          <a:p>
            <a:pPr algn="ctr"/>
            <a:r>
              <a:rPr lang="en-US" sz="3600" dirty="0"/>
              <a:t>Don’t Be a Fireman</a:t>
            </a:r>
          </a:p>
        </p:txBody>
      </p:sp>
      <p:pic>
        <p:nvPicPr>
          <p:cNvPr id="10" name="Content Placeholder 9"/>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2744300" y="1981200"/>
            <a:ext cx="3702050" cy="2776537"/>
          </a:xfrm>
        </p:spPr>
      </p:pic>
      <p:sp>
        <p:nvSpPr>
          <p:cNvPr id="7" name="Slide Number Placeholder 6"/>
          <p:cNvSpPr>
            <a:spLocks noGrp="1"/>
          </p:cNvSpPr>
          <p:nvPr>
            <p:ph type="sldNum" sz="quarter" idx="12"/>
          </p:nvPr>
        </p:nvSpPr>
        <p:spPr/>
        <p:txBody>
          <a:bodyPr/>
          <a:lstStyle/>
          <a:p>
            <a:fld id="{52837EE9-21AF-422A-B676-E3008882DA99}" type="slidenum">
              <a:rPr lang="en-US" smtClean="0"/>
              <a:pPr/>
              <a:t>27</a:t>
            </a:fld>
            <a:endParaRPr lang="en-US" dirty="0"/>
          </a:p>
        </p:txBody>
      </p:sp>
      <p:sp>
        <p:nvSpPr>
          <p:cNvPr id="12" name="TextBox 11"/>
          <p:cNvSpPr txBox="1"/>
          <p:nvPr/>
        </p:nvSpPr>
        <p:spPr>
          <a:xfrm>
            <a:off x="990600" y="5159982"/>
            <a:ext cx="7726795" cy="461665"/>
          </a:xfrm>
          <a:prstGeom prst="rect">
            <a:avLst/>
          </a:prstGeom>
          <a:noFill/>
        </p:spPr>
        <p:txBody>
          <a:bodyPr wrap="none" rtlCol="0">
            <a:spAutoFit/>
          </a:bodyPr>
          <a:lstStyle/>
          <a:p>
            <a:r>
              <a:rPr lang="en-US" sz="2400" b="1" u="sng" dirty="0"/>
              <a:t>Once the FRAUD Fire Starts Everyone gets Burned!</a:t>
            </a:r>
          </a:p>
        </p:txBody>
      </p:sp>
    </p:spTree>
    <p:extLst>
      <p:ext uri="{BB962C8B-B14F-4D97-AF65-F5344CB8AC3E}">
        <p14:creationId xmlns:p14="http://schemas.microsoft.com/office/powerpoint/2010/main" val="8454913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04177-E41E-A015-C7B5-10248A42A517}"/>
              </a:ext>
            </a:extLst>
          </p:cNvPr>
          <p:cNvSpPr>
            <a:spLocks noGrp="1"/>
          </p:cNvSpPr>
          <p:nvPr>
            <p:ph type="title"/>
          </p:nvPr>
        </p:nvSpPr>
        <p:spPr>
          <a:xfrm>
            <a:off x="822960" y="286605"/>
            <a:ext cx="7543800" cy="968438"/>
          </a:xfrm>
        </p:spPr>
        <p:txBody>
          <a:bodyPr>
            <a:normAutofit/>
          </a:bodyPr>
          <a:lstStyle/>
          <a:p>
            <a:pPr algn="ctr"/>
            <a:r>
              <a:rPr lang="en-US" sz="4400" b="1" dirty="0">
                <a:solidFill>
                  <a:srgbClr val="002060"/>
                </a:solidFill>
              </a:rPr>
              <a:t>Examples of Fraud</a:t>
            </a:r>
          </a:p>
        </p:txBody>
      </p:sp>
      <p:sp>
        <p:nvSpPr>
          <p:cNvPr id="3" name="Content Placeholder 2">
            <a:extLst>
              <a:ext uri="{FF2B5EF4-FFF2-40B4-BE49-F238E27FC236}">
                <a16:creationId xmlns:a16="http://schemas.microsoft.com/office/drawing/2014/main" id="{F3F38825-7009-2D2D-F79B-FF65AAD734B5}"/>
              </a:ext>
            </a:extLst>
          </p:cNvPr>
          <p:cNvSpPr>
            <a:spLocks noGrp="1"/>
          </p:cNvSpPr>
          <p:nvPr>
            <p:ph idx="1"/>
          </p:nvPr>
        </p:nvSpPr>
        <p:spPr/>
        <p:txBody>
          <a:bodyPr/>
          <a:lstStyle/>
          <a:p>
            <a:pPr>
              <a:buFont typeface="Wingdings" panose="05000000000000000000" pitchFamily="2" charset="2"/>
              <a:buChar char="§"/>
            </a:pPr>
            <a:r>
              <a:rPr lang="en-US" sz="2400" dirty="0"/>
              <a:t>State Audit Reveals Massive Mismanagement of Funds at Tulsa Public Schools ( </a:t>
            </a:r>
            <a:r>
              <a:rPr lang="en-US" sz="2400" cap="all" dirty="0"/>
              <a:t>March 12, 2025)</a:t>
            </a:r>
          </a:p>
          <a:p>
            <a:pPr lvl="1">
              <a:buFont typeface="Arial" panose="020B0604020202020204" pitchFamily="34" charset="0"/>
              <a:buChar char="•"/>
            </a:pPr>
            <a:r>
              <a:rPr lang="en-US" sz="2200" dirty="0"/>
              <a:t>$800,000 by former Chief Talent and Learning Officer Devin Fletcher. </a:t>
            </a:r>
            <a:endParaRPr lang="en-US" sz="2200" cap="all" dirty="0"/>
          </a:p>
          <a:p>
            <a:pPr fontAlgn="base">
              <a:buFont typeface="Wingdings" panose="05000000000000000000" pitchFamily="2" charset="2"/>
              <a:buChar char="§"/>
            </a:pPr>
            <a:r>
              <a:rPr lang="en-US" sz="2400" dirty="0"/>
              <a:t>Valentine ISD Employee Admits Stealing $300K From School District (November 25, 2024)</a:t>
            </a:r>
          </a:p>
          <a:p>
            <a:pPr lvl="1" fontAlgn="base">
              <a:buFont typeface="Arial" panose="020B0604020202020204" pitchFamily="34" charset="0"/>
              <a:buChar char="•"/>
            </a:pPr>
            <a:r>
              <a:rPr lang="en-US" sz="2200" dirty="0"/>
              <a:t>Ernesto Villarreal Jr. embezzled tax money from the tiny Texas district for six years.</a:t>
            </a:r>
          </a:p>
          <a:p>
            <a:r>
              <a:rPr lang="en-US" sz="2400" b="1" dirty="0">
                <a:solidFill>
                  <a:srgbClr val="002060"/>
                </a:solidFill>
              </a:rPr>
              <a:t>Other Examples from audience</a:t>
            </a:r>
            <a:br>
              <a:rPr lang="en-US" dirty="0"/>
            </a:br>
            <a:endParaRPr lang="en-US" dirty="0"/>
          </a:p>
        </p:txBody>
      </p:sp>
      <p:sp>
        <p:nvSpPr>
          <p:cNvPr id="4" name="Slide Number Placeholder 3">
            <a:extLst>
              <a:ext uri="{FF2B5EF4-FFF2-40B4-BE49-F238E27FC236}">
                <a16:creationId xmlns:a16="http://schemas.microsoft.com/office/drawing/2014/main" id="{95EE14EF-3B45-B63E-1A1C-072533AA03A3}"/>
              </a:ext>
            </a:extLst>
          </p:cNvPr>
          <p:cNvSpPr>
            <a:spLocks noGrp="1"/>
          </p:cNvSpPr>
          <p:nvPr>
            <p:ph type="sldNum" sz="quarter" idx="12"/>
          </p:nvPr>
        </p:nvSpPr>
        <p:spPr/>
        <p:txBody>
          <a:bodyPr/>
          <a:lstStyle/>
          <a:p>
            <a:fld id="{B13A5DB1-D0E9-4AFC-A9C6-AA13C850BD30}" type="slidenum">
              <a:rPr lang="en-US" smtClean="0"/>
              <a:pPr/>
              <a:t>28</a:t>
            </a:fld>
            <a:endParaRPr lang="en-US" dirty="0"/>
          </a:p>
        </p:txBody>
      </p:sp>
    </p:spTree>
    <p:extLst>
      <p:ext uri="{BB962C8B-B14F-4D97-AF65-F5344CB8AC3E}">
        <p14:creationId xmlns:p14="http://schemas.microsoft.com/office/powerpoint/2010/main" val="37361440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9977" y="776855"/>
            <a:ext cx="4024045" cy="990600"/>
          </a:xfrm>
        </p:spPr>
        <p:txBody>
          <a:bodyPr>
            <a:normAutofit/>
          </a:bodyPr>
          <a:lstStyle/>
          <a:p>
            <a:pPr algn="ctr"/>
            <a:r>
              <a:rPr lang="en-US" sz="5400" b="1" dirty="0"/>
              <a:t>The End</a:t>
            </a:r>
          </a:p>
        </p:txBody>
      </p:sp>
      <p:sp>
        <p:nvSpPr>
          <p:cNvPr id="3" name="Text Placeholder 2"/>
          <p:cNvSpPr>
            <a:spLocks noGrp="1"/>
          </p:cNvSpPr>
          <p:nvPr>
            <p:ph type="body" idx="1"/>
          </p:nvPr>
        </p:nvSpPr>
        <p:spPr>
          <a:xfrm>
            <a:off x="804863" y="2134588"/>
            <a:ext cx="3690937" cy="2132612"/>
          </a:xfrm>
        </p:spPr>
        <p:txBody>
          <a:bodyPr>
            <a:normAutofit/>
          </a:bodyPr>
          <a:lstStyle/>
          <a:p>
            <a:pPr algn="ctr"/>
            <a:r>
              <a:rPr lang="en-US" b="1" dirty="0">
                <a:solidFill>
                  <a:schemeClr val="bg1"/>
                </a:solidFill>
              </a:rPr>
              <a:t>April 20, 2017</a:t>
            </a:r>
          </a:p>
          <a:p>
            <a:pPr algn="ctr"/>
            <a:r>
              <a:rPr lang="en-US" b="1" dirty="0">
                <a:solidFill>
                  <a:schemeClr val="bg1"/>
                </a:solidFill>
              </a:rPr>
              <a:t>Contact Phillip Vasquez at: pvasquez@Collin.edu</a:t>
            </a:r>
          </a:p>
        </p:txBody>
      </p:sp>
      <p:sp>
        <p:nvSpPr>
          <p:cNvPr id="4" name="Slide Number Placeholder 3"/>
          <p:cNvSpPr>
            <a:spLocks noGrp="1"/>
          </p:cNvSpPr>
          <p:nvPr>
            <p:ph type="sldNum" sz="quarter" idx="12"/>
          </p:nvPr>
        </p:nvSpPr>
        <p:spPr/>
        <p:txBody>
          <a:bodyPr/>
          <a:lstStyle/>
          <a:p>
            <a:fld id="{4FAB73BC-B049-4115-A692-8D63A059BFB8}" type="slidenum">
              <a:rPr lang="en-US" smtClean="0"/>
              <a:pPr/>
              <a:t>29</a:t>
            </a:fld>
            <a:endParaRPr lang="en-US" dirty="0"/>
          </a:p>
        </p:txBody>
      </p:sp>
      <p:sp>
        <p:nvSpPr>
          <p:cNvPr id="7" name="TextBox 6"/>
          <p:cNvSpPr txBox="1"/>
          <p:nvPr/>
        </p:nvSpPr>
        <p:spPr>
          <a:xfrm>
            <a:off x="3093222" y="2134588"/>
            <a:ext cx="3490800" cy="646331"/>
          </a:xfrm>
          <a:prstGeom prst="rect">
            <a:avLst/>
          </a:prstGeom>
          <a:noFill/>
        </p:spPr>
        <p:txBody>
          <a:bodyPr wrap="square" rtlCol="0">
            <a:spAutoFit/>
          </a:bodyPr>
          <a:lstStyle/>
          <a:p>
            <a:pPr algn="ctr"/>
            <a:r>
              <a:rPr lang="en-US" sz="3600" b="1" dirty="0"/>
              <a:t>Success</a:t>
            </a:r>
          </a:p>
        </p:txBody>
      </p:sp>
      <p:sp>
        <p:nvSpPr>
          <p:cNvPr id="8" name="TextBox 7"/>
          <p:cNvSpPr txBox="1"/>
          <p:nvPr/>
        </p:nvSpPr>
        <p:spPr>
          <a:xfrm>
            <a:off x="2819477" y="4504615"/>
            <a:ext cx="3612977" cy="1754326"/>
          </a:xfrm>
          <a:prstGeom prst="rect">
            <a:avLst/>
          </a:prstGeom>
          <a:noFill/>
        </p:spPr>
        <p:txBody>
          <a:bodyPr wrap="none" rtlCol="0">
            <a:spAutoFit/>
          </a:bodyPr>
          <a:lstStyle/>
          <a:p>
            <a:r>
              <a:rPr lang="en-US" b="1" dirty="0">
                <a:solidFill>
                  <a:srgbClr val="0070C0"/>
                </a:solidFill>
              </a:rPr>
              <a:t>By: Phillip Vasquez</a:t>
            </a:r>
          </a:p>
          <a:p>
            <a:r>
              <a:rPr lang="en-US" b="1" dirty="0">
                <a:solidFill>
                  <a:srgbClr val="0070C0"/>
                </a:solidFill>
              </a:rPr>
              <a:t>Managing Director</a:t>
            </a:r>
          </a:p>
          <a:p>
            <a:r>
              <a:rPr lang="en-US" b="1" dirty="0">
                <a:solidFill>
                  <a:srgbClr val="0070C0"/>
                </a:solidFill>
              </a:rPr>
              <a:t>Phillip Vasquez and Associates</a:t>
            </a:r>
          </a:p>
          <a:p>
            <a:r>
              <a:rPr lang="en-US" b="1" dirty="0">
                <a:solidFill>
                  <a:srgbClr val="0070C0"/>
                </a:solidFill>
              </a:rPr>
              <a:t>Work#: 972-626-2803</a:t>
            </a:r>
          </a:p>
          <a:p>
            <a:r>
              <a:rPr lang="en-US" b="1">
                <a:solidFill>
                  <a:srgbClr val="0070C0"/>
                </a:solidFill>
              </a:rPr>
              <a:t>Personal #: </a:t>
            </a:r>
            <a:r>
              <a:rPr lang="en-US" b="1" dirty="0">
                <a:solidFill>
                  <a:srgbClr val="0070C0"/>
                </a:solidFill>
              </a:rPr>
              <a:t>214-998-9234</a:t>
            </a:r>
          </a:p>
          <a:p>
            <a:r>
              <a:rPr lang="en-US" b="1" dirty="0">
                <a:solidFill>
                  <a:srgbClr val="0070C0"/>
                </a:solidFill>
              </a:rPr>
              <a:t>Email: Phillip947@gmail.com</a:t>
            </a:r>
          </a:p>
        </p:txBody>
      </p:sp>
    </p:spTree>
    <p:extLst>
      <p:ext uri="{BB962C8B-B14F-4D97-AF65-F5344CB8AC3E}">
        <p14:creationId xmlns:p14="http://schemas.microsoft.com/office/powerpoint/2010/main" val="2369642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47188"/>
            <a:ext cx="8458200" cy="1292073"/>
          </a:xfrm>
        </p:spPr>
        <p:txBody>
          <a:bodyPr>
            <a:noAutofit/>
          </a:bodyPr>
          <a:lstStyle/>
          <a:p>
            <a:pPr algn="ctr"/>
            <a:r>
              <a:rPr lang="en-US" b="1" dirty="0"/>
              <a:t>Five Parts:</a:t>
            </a:r>
            <a:br>
              <a:rPr lang="en-US" b="1" dirty="0"/>
            </a:br>
            <a:r>
              <a:rPr lang="en-US" b="1" dirty="0"/>
              <a:t>In Combat Fraud in Contracting</a:t>
            </a:r>
          </a:p>
        </p:txBody>
      </p:sp>
      <p:sp>
        <p:nvSpPr>
          <p:cNvPr id="3" name="Content Placeholder 2"/>
          <p:cNvSpPr>
            <a:spLocks noGrp="1"/>
          </p:cNvSpPr>
          <p:nvPr>
            <p:ph idx="1"/>
          </p:nvPr>
        </p:nvSpPr>
        <p:spPr/>
        <p:txBody>
          <a:bodyPr anchor="t">
            <a:normAutofit/>
          </a:bodyPr>
          <a:lstStyle/>
          <a:p>
            <a:pPr marL="742950" indent="-742950">
              <a:buFont typeface="+mj-lt"/>
              <a:buAutoNum type="arabicPeriod"/>
            </a:pPr>
            <a:r>
              <a:rPr lang="en-US" sz="3600" dirty="0"/>
              <a:t>Samples of Fraud</a:t>
            </a:r>
          </a:p>
          <a:p>
            <a:pPr marL="742950" indent="-742950">
              <a:buFont typeface="+mj-lt"/>
              <a:buAutoNum type="arabicPeriod"/>
            </a:pPr>
            <a:r>
              <a:rPr lang="en-US" sz="3600" dirty="0"/>
              <a:t>Who Investigates Fraud</a:t>
            </a:r>
          </a:p>
          <a:p>
            <a:pPr marL="742950" indent="-742950">
              <a:buFont typeface="+mj-lt"/>
              <a:buAutoNum type="arabicPeriod"/>
            </a:pPr>
            <a:r>
              <a:rPr lang="en-US" sz="3600" dirty="0"/>
              <a:t>What Causes Fraud</a:t>
            </a:r>
          </a:p>
          <a:p>
            <a:pPr marL="742950" indent="-742950">
              <a:buFont typeface="+mj-lt"/>
              <a:buAutoNum type="arabicPeriod"/>
            </a:pPr>
            <a:r>
              <a:rPr lang="en-US" sz="3600" dirty="0"/>
              <a:t>What Can We Do to Prevent Fraud </a:t>
            </a:r>
          </a:p>
          <a:p>
            <a:pPr marL="742950" indent="-742950">
              <a:buFont typeface="+mj-lt"/>
              <a:buAutoNum type="arabicPeriod"/>
            </a:pPr>
            <a:r>
              <a:rPr lang="en-US" sz="3600" dirty="0"/>
              <a:t>Discussion or Questions</a:t>
            </a:r>
          </a:p>
        </p:txBody>
      </p:sp>
      <p:sp>
        <p:nvSpPr>
          <p:cNvPr id="5" name="Slide Number Placeholder 4"/>
          <p:cNvSpPr>
            <a:spLocks noGrp="1"/>
          </p:cNvSpPr>
          <p:nvPr>
            <p:ph type="sldNum" sz="quarter" idx="12"/>
          </p:nvPr>
        </p:nvSpPr>
        <p:spPr/>
        <p:txBody>
          <a:bodyPr/>
          <a:lstStyle/>
          <a:p>
            <a:fld id="{6D40F963-3971-45B9-B1A3-10A2B8CEA7EE}" type="slidenum">
              <a:rPr lang="en-US" smtClean="0"/>
              <a:pPr/>
              <a:t>3</a:t>
            </a:fld>
            <a:endParaRPr lang="en-US" dirty="0"/>
          </a:p>
        </p:txBody>
      </p:sp>
    </p:spTree>
    <p:extLst>
      <p:ext uri="{BB962C8B-B14F-4D97-AF65-F5344CB8AC3E}">
        <p14:creationId xmlns:p14="http://schemas.microsoft.com/office/powerpoint/2010/main" val="4143793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932596"/>
          </a:xfrm>
        </p:spPr>
        <p:txBody>
          <a:bodyPr/>
          <a:lstStyle/>
          <a:p>
            <a:pPr algn="ctr"/>
            <a:r>
              <a:rPr lang="en-US" dirty="0"/>
              <a:t>FBI</a:t>
            </a:r>
          </a:p>
        </p:txBody>
      </p:sp>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32874" y="1981200"/>
            <a:ext cx="2667000" cy="3200400"/>
          </a:xfrm>
        </p:spPr>
      </p:pic>
      <p:sp>
        <p:nvSpPr>
          <p:cNvPr id="6" name="Content Placeholder 5"/>
          <p:cNvSpPr>
            <a:spLocks noGrp="1"/>
          </p:cNvSpPr>
          <p:nvPr>
            <p:ph sz="half" idx="2"/>
          </p:nvPr>
        </p:nvSpPr>
        <p:spPr>
          <a:xfrm>
            <a:off x="3200400" y="1676400"/>
            <a:ext cx="5638800" cy="4648200"/>
          </a:xfrm>
        </p:spPr>
        <p:txBody>
          <a:bodyPr>
            <a:normAutofit fontScale="47500" lnSpcReduction="20000"/>
          </a:bodyPr>
          <a:lstStyle/>
          <a:p>
            <a:pPr marL="0" marR="0" algn="ctr">
              <a:lnSpc>
                <a:spcPts val="3000"/>
              </a:lnSpc>
              <a:spcBef>
                <a:spcPts val="0"/>
              </a:spcBef>
              <a:spcAft>
                <a:spcPts val="375"/>
              </a:spcAft>
            </a:pPr>
            <a:r>
              <a:rPr lang="en-US" sz="4200" b="1" u="sng" kern="1800" dirty="0">
                <a:solidFill>
                  <a:srgbClr val="333333"/>
                </a:solidFill>
                <a:latin typeface="inherit"/>
                <a:ea typeface="Times New Roman" panose="02020603050405020304" pitchFamily="18" charset="0"/>
                <a:cs typeface="Arial" panose="020B0604020202020204" pitchFamily="34" charset="0"/>
              </a:rPr>
              <a:t>Public Corruption</a:t>
            </a:r>
            <a:endParaRPr lang="en-US" sz="4200" b="1" u="sng" dirty="0">
              <a:latin typeface="Calibri" panose="020F0502020204030204" pitchFamily="34" charset="0"/>
              <a:ea typeface="Calibri" panose="020F0502020204030204" pitchFamily="34" charset="0"/>
              <a:cs typeface="Times New Roman" panose="02020603050405020304" pitchFamily="18" charset="0"/>
            </a:endParaRPr>
          </a:p>
          <a:p>
            <a:pPr lvl="0">
              <a:buFont typeface="Wingdings" panose="05000000000000000000" pitchFamily="2" charset="2"/>
              <a:buChar char="§"/>
            </a:pPr>
            <a:r>
              <a:rPr lang="en-US" sz="4200" dirty="0">
                <a:solidFill>
                  <a:srgbClr val="002060"/>
                </a:solidFill>
              </a:rPr>
              <a:t>Investigating violations of federal law by public officials at the federal, state, and local levels of government;</a:t>
            </a:r>
          </a:p>
          <a:p>
            <a:pPr lvl="0">
              <a:buFont typeface="Wingdings" panose="05000000000000000000" pitchFamily="2" charset="2"/>
              <a:buChar char="§"/>
            </a:pPr>
            <a:r>
              <a:rPr lang="en-US" sz="4200" dirty="0">
                <a:solidFill>
                  <a:srgbClr val="002060"/>
                </a:solidFill>
              </a:rPr>
              <a:t>Overseeing the nationwide investigation of allegations of fraud related to federal government procurement, contracts, and federally funded programs;</a:t>
            </a:r>
          </a:p>
          <a:p>
            <a:pPr lvl="0">
              <a:buFont typeface="Wingdings" panose="05000000000000000000" pitchFamily="2" charset="2"/>
              <a:buChar char="§"/>
            </a:pPr>
            <a:r>
              <a:rPr lang="en-US" sz="4200" dirty="0">
                <a:solidFill>
                  <a:srgbClr val="002060"/>
                </a:solidFill>
              </a:rPr>
              <a:t>Combating the threat of public corruption along the nation’s borders and points of entry in order to decrease the country’s vulnerability to drug and weapons trafficking, alien smuggling, espionage, and terrorism.</a:t>
            </a:r>
          </a:p>
          <a:p>
            <a:pPr lvl="0">
              <a:buFont typeface="Wingdings" panose="05000000000000000000" pitchFamily="2" charset="2"/>
              <a:buChar char="§"/>
            </a:pPr>
            <a:r>
              <a:rPr lang="en-US" sz="4200" dirty="0">
                <a:solidFill>
                  <a:srgbClr val="002060"/>
                </a:solidFill>
              </a:rPr>
              <a:t>Addressing environmental crime, election fraud, and matters concerning the federal government procurement, contracts, and federally funded programs.</a:t>
            </a:r>
          </a:p>
          <a:p>
            <a:endParaRPr lang="en-US" dirty="0"/>
          </a:p>
        </p:txBody>
      </p:sp>
      <p:sp>
        <p:nvSpPr>
          <p:cNvPr id="4" name="Slide Number Placeholder 3"/>
          <p:cNvSpPr>
            <a:spLocks noGrp="1"/>
          </p:cNvSpPr>
          <p:nvPr>
            <p:ph type="sldNum" sz="quarter" idx="12"/>
          </p:nvPr>
        </p:nvSpPr>
        <p:spPr/>
        <p:txBody>
          <a:bodyPr/>
          <a:lstStyle/>
          <a:p>
            <a:fld id="{B13A5DB1-D0E9-4AFC-A9C6-AA13C850BD30}" type="slidenum">
              <a:rPr lang="en-US" smtClean="0"/>
              <a:pPr/>
              <a:t>4</a:t>
            </a:fld>
            <a:endParaRPr lang="en-US" dirty="0"/>
          </a:p>
        </p:txBody>
      </p:sp>
    </p:spTree>
    <p:extLst>
      <p:ext uri="{BB962C8B-B14F-4D97-AF65-F5344CB8AC3E}">
        <p14:creationId xmlns:p14="http://schemas.microsoft.com/office/powerpoint/2010/main" val="3010241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D0BEE-202B-844B-C282-A7D0EDE91AC8}"/>
              </a:ext>
            </a:extLst>
          </p:cNvPr>
          <p:cNvSpPr>
            <a:spLocks noGrp="1"/>
          </p:cNvSpPr>
          <p:nvPr>
            <p:ph type="title"/>
          </p:nvPr>
        </p:nvSpPr>
        <p:spPr/>
        <p:txBody>
          <a:bodyPr/>
          <a:lstStyle/>
          <a:p>
            <a:pPr algn="ctr"/>
            <a:r>
              <a:rPr lang="en-US" dirty="0"/>
              <a:t>Other Investigative Agencies</a:t>
            </a:r>
          </a:p>
        </p:txBody>
      </p:sp>
      <p:sp>
        <p:nvSpPr>
          <p:cNvPr id="3" name="Content Placeholder 2">
            <a:extLst>
              <a:ext uri="{FF2B5EF4-FFF2-40B4-BE49-F238E27FC236}">
                <a16:creationId xmlns:a16="http://schemas.microsoft.com/office/drawing/2014/main" id="{613E6862-134A-2FBA-DAD6-0E97784E8279}"/>
              </a:ext>
            </a:extLst>
          </p:cNvPr>
          <p:cNvSpPr>
            <a:spLocks noGrp="1"/>
          </p:cNvSpPr>
          <p:nvPr>
            <p:ph idx="1"/>
          </p:nvPr>
        </p:nvSpPr>
        <p:spPr/>
        <p:txBody>
          <a:bodyPr/>
          <a:lstStyle/>
          <a:p>
            <a:r>
              <a:rPr lang="en-US" dirty="0"/>
              <a:t>Texas Education Agency</a:t>
            </a:r>
          </a:p>
          <a:p>
            <a:r>
              <a:rPr lang="en-US" dirty="0"/>
              <a:t>Office of Attorney General</a:t>
            </a:r>
          </a:p>
          <a:p>
            <a:r>
              <a:rPr lang="en-US" dirty="0"/>
              <a:t>Texas State Auditors Office</a:t>
            </a:r>
          </a:p>
          <a:p>
            <a:r>
              <a:rPr lang="en-US" dirty="0"/>
              <a:t>US Department of Justice</a:t>
            </a:r>
          </a:p>
        </p:txBody>
      </p:sp>
      <p:sp>
        <p:nvSpPr>
          <p:cNvPr id="4" name="Slide Number Placeholder 3">
            <a:extLst>
              <a:ext uri="{FF2B5EF4-FFF2-40B4-BE49-F238E27FC236}">
                <a16:creationId xmlns:a16="http://schemas.microsoft.com/office/drawing/2014/main" id="{82D6618D-82D6-7181-2BD5-E648D1E8B906}"/>
              </a:ext>
            </a:extLst>
          </p:cNvPr>
          <p:cNvSpPr>
            <a:spLocks noGrp="1"/>
          </p:cNvSpPr>
          <p:nvPr>
            <p:ph type="sldNum" sz="quarter" idx="12"/>
          </p:nvPr>
        </p:nvSpPr>
        <p:spPr/>
        <p:txBody>
          <a:bodyPr/>
          <a:lstStyle/>
          <a:p>
            <a:fld id="{B13A5DB1-D0E9-4AFC-A9C6-AA13C850BD30}" type="slidenum">
              <a:rPr lang="en-US" smtClean="0"/>
              <a:pPr/>
              <a:t>5</a:t>
            </a:fld>
            <a:endParaRPr lang="en-US" dirty="0"/>
          </a:p>
        </p:txBody>
      </p:sp>
    </p:spTree>
    <p:extLst>
      <p:ext uri="{BB962C8B-B14F-4D97-AF65-F5344CB8AC3E}">
        <p14:creationId xmlns:p14="http://schemas.microsoft.com/office/powerpoint/2010/main" val="931443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25A4B-DB13-01F3-0A7D-CD256C732901}"/>
              </a:ext>
            </a:extLst>
          </p:cNvPr>
          <p:cNvSpPr>
            <a:spLocks noGrp="1"/>
          </p:cNvSpPr>
          <p:nvPr>
            <p:ph type="title"/>
          </p:nvPr>
        </p:nvSpPr>
        <p:spPr/>
        <p:txBody>
          <a:bodyPr/>
          <a:lstStyle/>
          <a:p>
            <a:pPr algn="ctr"/>
            <a:r>
              <a:rPr lang="en-US" dirty="0"/>
              <a:t>Texas AG</a:t>
            </a:r>
          </a:p>
        </p:txBody>
      </p:sp>
      <p:sp>
        <p:nvSpPr>
          <p:cNvPr id="3" name="Content Placeholder 2">
            <a:extLst>
              <a:ext uri="{FF2B5EF4-FFF2-40B4-BE49-F238E27FC236}">
                <a16:creationId xmlns:a16="http://schemas.microsoft.com/office/drawing/2014/main" id="{18445166-C058-C688-5BD1-21AFF865B7CF}"/>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F2955A2B-47B0-8721-520E-A33C333A6F67}"/>
              </a:ext>
            </a:extLst>
          </p:cNvPr>
          <p:cNvSpPr>
            <a:spLocks noGrp="1"/>
          </p:cNvSpPr>
          <p:nvPr>
            <p:ph type="sldNum" sz="quarter" idx="12"/>
          </p:nvPr>
        </p:nvSpPr>
        <p:spPr/>
        <p:txBody>
          <a:bodyPr/>
          <a:lstStyle/>
          <a:p>
            <a:fld id="{B13A5DB1-D0E9-4AFC-A9C6-AA13C850BD30}" type="slidenum">
              <a:rPr lang="en-US" smtClean="0"/>
              <a:pPr/>
              <a:t>6</a:t>
            </a:fld>
            <a:endParaRPr lang="en-US" dirty="0"/>
          </a:p>
        </p:txBody>
      </p:sp>
    </p:spTree>
    <p:extLst>
      <p:ext uri="{BB962C8B-B14F-4D97-AF65-F5344CB8AC3E}">
        <p14:creationId xmlns:p14="http://schemas.microsoft.com/office/powerpoint/2010/main" val="3093569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856396"/>
          </a:xfrm>
        </p:spPr>
        <p:txBody>
          <a:bodyPr>
            <a:normAutofit/>
          </a:bodyPr>
          <a:lstStyle/>
          <a:p>
            <a:pPr marL="91440" lvl="0" indent="-91440" algn="ctr">
              <a:lnSpc>
                <a:spcPct val="90000"/>
              </a:lnSpc>
              <a:spcBef>
                <a:spcPts val="1200"/>
              </a:spcBef>
              <a:spcAft>
                <a:spcPts val="200"/>
              </a:spcAft>
              <a:buClr>
                <a:srgbClr val="1CADE4"/>
              </a:buClr>
              <a:buSzPct val="100000"/>
              <a:buFont typeface="Calibri" panose="020F0502020204030204" pitchFamily="34" charset="0"/>
              <a:buChar char=" "/>
            </a:pPr>
            <a:r>
              <a:rPr lang="en-US" spc="0" dirty="0">
                <a:solidFill>
                  <a:prstClr val="black">
                    <a:lumMod val="75000"/>
                    <a:lumOff val="25000"/>
                  </a:prstClr>
                </a:solidFill>
                <a:latin typeface="Calibri" panose="020F0502020204030204"/>
                <a:ea typeface="+mn-ea"/>
                <a:cs typeface="+mn-cs"/>
              </a:rPr>
              <a:t>General Fraud Indicators</a:t>
            </a:r>
          </a:p>
        </p:txBody>
      </p:sp>
      <p:sp>
        <p:nvSpPr>
          <p:cNvPr id="3" name="Content Placeholder 2"/>
          <p:cNvSpPr>
            <a:spLocks noGrp="1"/>
          </p:cNvSpPr>
          <p:nvPr>
            <p:ph idx="1"/>
          </p:nvPr>
        </p:nvSpPr>
        <p:spPr>
          <a:xfrm>
            <a:off x="251460" y="1752600"/>
            <a:ext cx="8686799" cy="4648200"/>
          </a:xfrm>
        </p:spPr>
        <p:txBody>
          <a:bodyPr>
            <a:normAutofit fontScale="25000" lnSpcReduction="20000"/>
          </a:bodyPr>
          <a:lstStyle/>
          <a:p>
            <a:pPr indent="-548640">
              <a:spcBef>
                <a:spcPts val="1000"/>
              </a:spcBef>
              <a:buFont typeface="+mj-lt"/>
              <a:buAutoNum type="arabicPeriod"/>
            </a:pPr>
            <a:r>
              <a:rPr lang="en-US" sz="6400" dirty="0">
                <a:solidFill>
                  <a:srgbClr val="002060"/>
                </a:solidFill>
                <a:latin typeface="Arial" panose="020B0604020202020204" pitchFamily="34" charset="0"/>
              </a:rPr>
              <a:t>Contractor intentionally delays inception of audit </a:t>
            </a:r>
          </a:p>
          <a:p>
            <a:pPr indent="-548640">
              <a:spcBef>
                <a:spcPts val="1000"/>
              </a:spcBef>
              <a:buFont typeface="+mj-lt"/>
              <a:buAutoNum type="arabicPeriod"/>
            </a:pPr>
            <a:r>
              <a:rPr lang="en-US" sz="6400" dirty="0">
                <a:solidFill>
                  <a:srgbClr val="002060"/>
                </a:solidFill>
                <a:latin typeface="Arial" panose="020B0604020202020204" pitchFamily="34" charset="0"/>
              </a:rPr>
              <a:t>Contractor delays in producing requested data or documents </a:t>
            </a:r>
          </a:p>
          <a:p>
            <a:pPr indent="-548640">
              <a:spcBef>
                <a:spcPts val="1000"/>
              </a:spcBef>
              <a:buFont typeface="+mj-lt"/>
              <a:buAutoNum type="arabicPeriod"/>
            </a:pPr>
            <a:r>
              <a:rPr lang="en-US" sz="6400" dirty="0">
                <a:solidFill>
                  <a:srgbClr val="002060"/>
                </a:solidFill>
                <a:latin typeface="Arial" panose="020B0604020202020204" pitchFamily="34" charset="0"/>
              </a:rPr>
              <a:t>Contractor documents are all photocopies rather than originals </a:t>
            </a:r>
          </a:p>
          <a:p>
            <a:pPr indent="-548640">
              <a:spcBef>
                <a:spcPts val="1000"/>
              </a:spcBef>
              <a:buFont typeface="+mj-lt"/>
              <a:buAutoNum type="arabicPeriod"/>
            </a:pPr>
            <a:r>
              <a:rPr lang="en-US" sz="6400" dirty="0">
                <a:solidFill>
                  <a:srgbClr val="002060"/>
                </a:solidFill>
                <a:latin typeface="Arial" panose="020B0604020202020204" pitchFamily="34" charset="0"/>
              </a:rPr>
              <a:t>Contractor files, reports, data, or invoices are “missing” </a:t>
            </a:r>
          </a:p>
          <a:p>
            <a:pPr indent="-548640">
              <a:spcBef>
                <a:spcPts val="1000"/>
              </a:spcBef>
              <a:buFont typeface="+mj-lt"/>
              <a:buAutoNum type="arabicPeriod"/>
            </a:pPr>
            <a:r>
              <a:rPr lang="en-US" sz="6400" dirty="0">
                <a:solidFill>
                  <a:srgbClr val="002060"/>
                </a:solidFill>
                <a:latin typeface="Arial" panose="020B0604020202020204" pitchFamily="34" charset="0"/>
              </a:rPr>
              <a:t>Contractor refuses to provide access to records </a:t>
            </a:r>
          </a:p>
          <a:p>
            <a:pPr indent="-548640">
              <a:spcBef>
                <a:spcPts val="1000"/>
              </a:spcBef>
              <a:buFont typeface="+mj-lt"/>
              <a:buAutoNum type="arabicPeriod"/>
            </a:pPr>
            <a:r>
              <a:rPr lang="en-US" sz="6400" dirty="0">
                <a:solidFill>
                  <a:srgbClr val="002060"/>
                </a:solidFill>
                <a:latin typeface="Arial" panose="020B0604020202020204" pitchFamily="34" charset="0"/>
              </a:rPr>
              <a:t>Contractor has high turnover of management </a:t>
            </a:r>
          </a:p>
          <a:p>
            <a:pPr indent="-548640">
              <a:spcBef>
                <a:spcPts val="1000"/>
              </a:spcBef>
              <a:buFont typeface="+mj-lt"/>
              <a:buAutoNum type="arabicPeriod"/>
            </a:pPr>
            <a:r>
              <a:rPr lang="en-US" sz="6400" dirty="0">
                <a:solidFill>
                  <a:srgbClr val="002060"/>
                </a:solidFill>
                <a:latin typeface="Arial" panose="020B0604020202020204" pitchFamily="34" charset="0"/>
              </a:rPr>
              <a:t>Key personnel have been reassigned or terminated </a:t>
            </a:r>
          </a:p>
          <a:p>
            <a:pPr indent="-548640">
              <a:spcBef>
                <a:spcPts val="1000"/>
              </a:spcBef>
              <a:buFont typeface="+mj-lt"/>
              <a:buAutoNum type="arabicPeriod"/>
            </a:pPr>
            <a:r>
              <a:rPr lang="en-US" sz="6400" dirty="0">
                <a:solidFill>
                  <a:srgbClr val="002060"/>
                </a:solidFill>
                <a:latin typeface="Arial" panose="020B0604020202020204" pitchFamily="34" charset="0"/>
              </a:rPr>
              <a:t>The organizational structure is overly complex </a:t>
            </a:r>
          </a:p>
          <a:p>
            <a:pPr indent="-548640">
              <a:spcBef>
                <a:spcPts val="1000"/>
              </a:spcBef>
              <a:buFont typeface="+mj-lt"/>
              <a:buAutoNum type="arabicPeriod"/>
            </a:pPr>
            <a:r>
              <a:rPr lang="en-US" sz="6400" dirty="0">
                <a:solidFill>
                  <a:srgbClr val="002060"/>
                </a:solidFill>
                <a:latin typeface="Arial" panose="020B0604020202020204" pitchFamily="34" charset="0"/>
              </a:rPr>
              <a:t>Contractor has a lack of segregation of duties </a:t>
            </a:r>
          </a:p>
          <a:p>
            <a:pPr indent="-548640">
              <a:spcBef>
                <a:spcPts val="1000"/>
              </a:spcBef>
              <a:buFont typeface="+mj-lt"/>
              <a:buAutoNum type="arabicPeriod"/>
            </a:pPr>
            <a:r>
              <a:rPr lang="en-US" sz="6400" dirty="0">
                <a:solidFill>
                  <a:srgbClr val="002060"/>
                </a:solidFill>
                <a:latin typeface="Arial" panose="020B0604020202020204" pitchFamily="34" charset="0"/>
              </a:rPr>
              <a:t>Contractor has experienced financial difficulties/layoffs </a:t>
            </a:r>
          </a:p>
          <a:p>
            <a:pPr indent="-548640">
              <a:spcBef>
                <a:spcPts val="1000"/>
              </a:spcBef>
              <a:buFont typeface="+mj-lt"/>
              <a:buAutoNum type="arabicPeriod"/>
            </a:pPr>
            <a:r>
              <a:rPr lang="en-US" sz="6400" dirty="0">
                <a:solidFill>
                  <a:srgbClr val="002060"/>
                </a:solidFill>
                <a:latin typeface="Arial" panose="020B0604020202020204" pitchFamily="34" charset="0"/>
              </a:rPr>
              <a:t>Financial assertions lack support </a:t>
            </a:r>
          </a:p>
          <a:p>
            <a:pPr indent="-548640">
              <a:spcBef>
                <a:spcPts val="1000"/>
              </a:spcBef>
              <a:buFont typeface="+mj-lt"/>
              <a:buAutoNum type="arabicPeriod"/>
            </a:pPr>
            <a:r>
              <a:rPr lang="en-US" sz="6400" dirty="0">
                <a:solidFill>
                  <a:srgbClr val="002060"/>
                </a:solidFill>
                <a:latin typeface="Arial" panose="020B0604020202020204" pitchFamily="34" charset="0"/>
              </a:rPr>
              <a:t>Unusual variances between estimates and actual assertions </a:t>
            </a:r>
          </a:p>
          <a:p>
            <a:pPr indent="-548640">
              <a:spcBef>
                <a:spcPts val="1000"/>
              </a:spcBef>
              <a:buFont typeface="+mj-lt"/>
              <a:buAutoNum type="arabicPeriod"/>
            </a:pPr>
            <a:r>
              <a:rPr lang="en-US" sz="6400" dirty="0">
                <a:solidFill>
                  <a:srgbClr val="002060"/>
                </a:solidFill>
                <a:latin typeface="Arial" panose="020B0604020202020204" pitchFamily="34" charset="0"/>
              </a:rPr>
              <a:t>Documents have been altered </a:t>
            </a:r>
          </a:p>
          <a:p>
            <a:pPr indent="-548640">
              <a:spcBef>
                <a:spcPts val="1000"/>
              </a:spcBef>
              <a:buFont typeface="+mj-lt"/>
              <a:buAutoNum type="arabicPeriod"/>
            </a:pPr>
            <a:r>
              <a:rPr lang="en-US" sz="6400" dirty="0">
                <a:solidFill>
                  <a:srgbClr val="002060"/>
                </a:solidFill>
                <a:latin typeface="Arial" panose="020B0604020202020204" pitchFamily="34" charset="0"/>
              </a:rPr>
              <a:t>Attorney involvement relative to routine audit matters and access to records </a:t>
            </a:r>
          </a:p>
          <a:p>
            <a:pPr indent="-548640">
              <a:spcBef>
                <a:spcPts val="1000"/>
              </a:spcBef>
              <a:buFont typeface="+mj-lt"/>
              <a:buAutoNum type="arabicPeriod"/>
            </a:pPr>
            <a:endParaRPr lang="en-US" sz="2800" dirty="0">
              <a:solidFill>
                <a:srgbClr val="002060"/>
              </a:solidFill>
            </a:endParaRPr>
          </a:p>
        </p:txBody>
      </p:sp>
      <p:sp>
        <p:nvSpPr>
          <p:cNvPr id="4" name="Slide Number Placeholder 3"/>
          <p:cNvSpPr>
            <a:spLocks noGrp="1"/>
          </p:cNvSpPr>
          <p:nvPr>
            <p:ph type="sldNum" sz="quarter" idx="12"/>
          </p:nvPr>
        </p:nvSpPr>
        <p:spPr/>
        <p:txBody>
          <a:bodyPr/>
          <a:lstStyle/>
          <a:p>
            <a:fld id="{B13A5DB1-D0E9-4AFC-A9C6-AA13C850BD30}" type="slidenum">
              <a:rPr lang="en-US" smtClean="0"/>
              <a:pPr/>
              <a:t>7</a:t>
            </a:fld>
            <a:endParaRPr lang="en-US" dirty="0"/>
          </a:p>
        </p:txBody>
      </p:sp>
    </p:spTree>
    <p:extLst>
      <p:ext uri="{BB962C8B-B14F-4D97-AF65-F5344CB8AC3E}">
        <p14:creationId xmlns:p14="http://schemas.microsoft.com/office/powerpoint/2010/main" val="2071543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968438"/>
          </a:xfrm>
        </p:spPr>
        <p:txBody>
          <a:bodyPr/>
          <a:lstStyle/>
          <a:p>
            <a:pPr algn="ctr"/>
            <a:r>
              <a:rPr lang="en-US" b="1" dirty="0"/>
              <a:t>Types of Fraud</a:t>
            </a:r>
          </a:p>
        </p:txBody>
      </p:sp>
      <p:sp>
        <p:nvSpPr>
          <p:cNvPr id="3" name="Content Placeholder 2"/>
          <p:cNvSpPr>
            <a:spLocks noGrp="1"/>
          </p:cNvSpPr>
          <p:nvPr>
            <p:ph idx="1"/>
          </p:nvPr>
        </p:nvSpPr>
        <p:spPr>
          <a:xfrm>
            <a:off x="228600" y="1752600"/>
            <a:ext cx="8686799" cy="4495800"/>
          </a:xfrm>
        </p:spPr>
        <p:txBody>
          <a:bodyPr>
            <a:noAutofit/>
          </a:bodyPr>
          <a:lstStyle/>
          <a:p>
            <a:pPr marL="457200" indent="-457200">
              <a:buFont typeface="+mj-lt"/>
              <a:buAutoNum type="arabicPeriod"/>
            </a:pPr>
            <a:r>
              <a:rPr lang="en-US" sz="2200" dirty="0">
                <a:solidFill>
                  <a:srgbClr val="002060"/>
                </a:solidFill>
              </a:rPr>
              <a:t>Bid Rigging</a:t>
            </a:r>
          </a:p>
          <a:p>
            <a:pPr marL="457200" indent="-457200">
              <a:buFont typeface="+mj-lt"/>
              <a:buAutoNum type="arabicPeriod"/>
            </a:pPr>
            <a:r>
              <a:rPr lang="en-US" sz="2200" dirty="0">
                <a:solidFill>
                  <a:srgbClr val="002060"/>
                </a:solidFill>
              </a:rPr>
              <a:t>Collusion</a:t>
            </a:r>
          </a:p>
          <a:p>
            <a:pPr marL="457200" indent="-457200">
              <a:buFont typeface="+mj-lt"/>
              <a:buAutoNum type="arabicPeriod"/>
            </a:pPr>
            <a:r>
              <a:rPr lang="en-US" sz="2200" dirty="0">
                <a:solidFill>
                  <a:srgbClr val="002060"/>
                </a:solidFill>
              </a:rPr>
              <a:t>Bribery </a:t>
            </a:r>
          </a:p>
          <a:p>
            <a:pPr marL="457200" indent="-457200">
              <a:buFont typeface="+mj-lt"/>
              <a:buAutoNum type="arabicPeriod"/>
            </a:pPr>
            <a:r>
              <a:rPr lang="en-US" sz="2200" dirty="0">
                <a:solidFill>
                  <a:srgbClr val="002060"/>
                </a:solidFill>
              </a:rPr>
              <a:t>Kickbacks</a:t>
            </a:r>
          </a:p>
          <a:p>
            <a:pPr marL="457200" indent="-457200">
              <a:buFont typeface="+mj-lt"/>
              <a:buAutoNum type="arabicPeriod"/>
            </a:pPr>
            <a:r>
              <a:rPr lang="en-US" sz="2200" dirty="0">
                <a:solidFill>
                  <a:srgbClr val="002060"/>
                </a:solidFill>
                <a:latin typeface="Arial" panose="020B0604020202020204" pitchFamily="34" charset="0"/>
              </a:rPr>
              <a:t>Conflicts of Interest</a:t>
            </a:r>
          </a:p>
          <a:p>
            <a:pPr marL="457200" indent="-457200">
              <a:buFont typeface="+mj-lt"/>
              <a:buAutoNum type="arabicPeriod"/>
            </a:pPr>
            <a:r>
              <a:rPr lang="en-US" sz="2200" dirty="0">
                <a:solidFill>
                  <a:srgbClr val="002060"/>
                </a:solidFill>
                <a:latin typeface="Arial" panose="020B0604020202020204" pitchFamily="34" charset="0"/>
              </a:rPr>
              <a:t>Mischarging Costs</a:t>
            </a:r>
          </a:p>
          <a:p>
            <a:pPr marL="457200" indent="-457200">
              <a:buFont typeface="+mj-lt"/>
              <a:buAutoNum type="arabicPeriod"/>
            </a:pPr>
            <a:r>
              <a:rPr lang="en-US" sz="2200" dirty="0">
                <a:solidFill>
                  <a:srgbClr val="002060"/>
                </a:solidFill>
                <a:latin typeface="Arial" panose="020B0604020202020204" pitchFamily="34" charset="0"/>
              </a:rPr>
              <a:t>Price Reduction Violations </a:t>
            </a:r>
          </a:p>
          <a:p>
            <a:pPr marL="457200" indent="-457200">
              <a:buFont typeface="+mj-lt"/>
              <a:buAutoNum type="arabicPeriod"/>
            </a:pPr>
            <a:r>
              <a:rPr lang="en-US" sz="2200" dirty="0">
                <a:solidFill>
                  <a:srgbClr val="002060"/>
                </a:solidFill>
              </a:rPr>
              <a:t>Charging for Products Not Used or Services Not Rendered </a:t>
            </a:r>
          </a:p>
          <a:p>
            <a:pPr marL="457200" indent="-457200">
              <a:buFont typeface="+mj-lt"/>
              <a:buAutoNum type="arabicPeriod"/>
            </a:pPr>
            <a:r>
              <a:rPr lang="en-US" sz="2200" dirty="0">
                <a:solidFill>
                  <a:srgbClr val="002060"/>
                </a:solidFill>
                <a:latin typeface="Arial" panose="020B0604020202020204" pitchFamily="34" charset="0"/>
              </a:rPr>
              <a:t>Products/Services Substitution with Inferior Products or Labor</a:t>
            </a:r>
            <a:endParaRPr lang="en-US" sz="2200" dirty="0">
              <a:solidFill>
                <a:srgbClr val="002060"/>
              </a:solidFill>
            </a:endParaRPr>
          </a:p>
        </p:txBody>
      </p:sp>
      <p:sp>
        <p:nvSpPr>
          <p:cNvPr id="4" name="Slide Number Placeholder 3"/>
          <p:cNvSpPr>
            <a:spLocks noGrp="1"/>
          </p:cNvSpPr>
          <p:nvPr>
            <p:ph type="sldNum" sz="quarter" idx="12"/>
          </p:nvPr>
        </p:nvSpPr>
        <p:spPr/>
        <p:txBody>
          <a:bodyPr/>
          <a:lstStyle/>
          <a:p>
            <a:fld id="{B13A5DB1-D0E9-4AFC-A9C6-AA13C850BD30}" type="slidenum">
              <a:rPr lang="en-US" smtClean="0"/>
              <a:pPr/>
              <a:t>8</a:t>
            </a:fld>
            <a:endParaRPr lang="en-US" dirty="0"/>
          </a:p>
        </p:txBody>
      </p:sp>
    </p:spTree>
    <p:extLst>
      <p:ext uri="{BB962C8B-B14F-4D97-AF65-F5344CB8AC3E}">
        <p14:creationId xmlns:p14="http://schemas.microsoft.com/office/powerpoint/2010/main" val="1841969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856396"/>
          </a:xfrm>
        </p:spPr>
        <p:txBody>
          <a:bodyPr>
            <a:normAutofit/>
          </a:bodyPr>
          <a:lstStyle/>
          <a:p>
            <a:pPr marL="91440" lvl="0" indent="-91440" algn="ctr">
              <a:lnSpc>
                <a:spcPct val="90000"/>
              </a:lnSpc>
              <a:spcBef>
                <a:spcPts val="1200"/>
              </a:spcBef>
              <a:spcAft>
                <a:spcPts val="200"/>
              </a:spcAft>
            </a:pPr>
            <a:r>
              <a:rPr lang="en-US" b="1" spc="0" dirty="0">
                <a:solidFill>
                  <a:prstClr val="black">
                    <a:lumMod val="75000"/>
                    <a:lumOff val="25000"/>
                  </a:prstClr>
                </a:solidFill>
                <a:latin typeface="Calibri" panose="020F0502020204030204"/>
                <a:ea typeface="+mn-ea"/>
                <a:cs typeface="+mn-cs"/>
              </a:rPr>
              <a:t>Bid Rigging</a:t>
            </a:r>
            <a:endParaRPr lang="en-US" b="1" dirty="0"/>
          </a:p>
        </p:txBody>
      </p:sp>
      <p:sp>
        <p:nvSpPr>
          <p:cNvPr id="3" name="Content Placeholder 2"/>
          <p:cNvSpPr>
            <a:spLocks noGrp="1"/>
          </p:cNvSpPr>
          <p:nvPr>
            <p:ph idx="1"/>
          </p:nvPr>
        </p:nvSpPr>
        <p:spPr>
          <a:xfrm>
            <a:off x="143435" y="1752600"/>
            <a:ext cx="8839199" cy="4534887"/>
          </a:xfrm>
        </p:spPr>
        <p:txBody>
          <a:bodyPr>
            <a:noAutofit/>
          </a:bodyPr>
          <a:lstStyle/>
          <a:p>
            <a:pPr marL="342900" lvl="0" indent="-342900">
              <a:buClr>
                <a:srgbClr val="1CADE4"/>
              </a:buClr>
              <a:buFont typeface="+mj-lt"/>
              <a:buAutoNum type="arabicPeriod"/>
            </a:pPr>
            <a:r>
              <a:rPr lang="en-US" sz="2100" dirty="0">
                <a:solidFill>
                  <a:srgbClr val="002060"/>
                </a:solidFill>
                <a:latin typeface="Arial" panose="020B0604020202020204" pitchFamily="34" charset="0"/>
              </a:rPr>
              <a:t>Bid Suppression: One or more competitors agree not to bid, or withdraw a previously submitted bid, so a designated bidder is ensured to win. In exchange, the non-bidder may receive a lucrative subcontract or payoff. </a:t>
            </a:r>
          </a:p>
          <a:p>
            <a:pPr marL="342900" lvl="0" indent="-342900">
              <a:buClr>
                <a:srgbClr val="1CADE4"/>
              </a:buClr>
              <a:buFont typeface="+mj-lt"/>
              <a:buAutoNum type="arabicPeriod"/>
            </a:pPr>
            <a:r>
              <a:rPr lang="en-US" sz="2100" dirty="0">
                <a:solidFill>
                  <a:srgbClr val="002060"/>
                </a:solidFill>
                <a:latin typeface="Arial" panose="020B0604020202020204" pitchFamily="34" charset="0"/>
              </a:rPr>
              <a:t>Complementary Bidding: Bidders submit bids which are intentionally high or which intentionally fail to comply with bid requirements in order to give the appearance of competition where it does not exist. </a:t>
            </a:r>
          </a:p>
          <a:p>
            <a:pPr marL="342900" lvl="0" indent="-342900">
              <a:buClr>
                <a:srgbClr val="1CADE4"/>
              </a:buClr>
              <a:buFont typeface="+mj-lt"/>
              <a:buAutoNum type="arabicPeriod"/>
            </a:pPr>
            <a:r>
              <a:rPr lang="en-US" sz="2100" dirty="0">
                <a:solidFill>
                  <a:srgbClr val="002060"/>
                </a:solidFill>
                <a:latin typeface="Arial" panose="020B0604020202020204" pitchFamily="34" charset="0"/>
              </a:rPr>
              <a:t>Bid Rotation: Competitors, based on a pre-established agreement, take turns submitting the lowest (winning) bid on a series of contracts. </a:t>
            </a:r>
          </a:p>
          <a:p>
            <a:pPr marL="342900" lvl="0" indent="-342900">
              <a:buClr>
                <a:srgbClr val="1CADE4"/>
              </a:buClr>
              <a:buFont typeface="+mj-lt"/>
              <a:buAutoNum type="arabicPeriod"/>
            </a:pPr>
            <a:r>
              <a:rPr lang="en-US" sz="2100" dirty="0">
                <a:solidFill>
                  <a:srgbClr val="002060"/>
                </a:solidFill>
                <a:latin typeface="Arial" panose="020B0604020202020204" pitchFamily="34" charset="0"/>
              </a:rPr>
              <a:t>Customer or Market Division: Competitors divide customers or geographic locations. Competitors do not bid or submit only complimentary bids for customers or geographic areas not assigned to them.</a:t>
            </a:r>
            <a:endParaRPr lang="en-US" sz="2100" dirty="0">
              <a:solidFill>
                <a:srgbClr val="002060"/>
              </a:solidFill>
            </a:endParaRPr>
          </a:p>
        </p:txBody>
      </p:sp>
      <p:sp>
        <p:nvSpPr>
          <p:cNvPr id="4" name="Slide Number Placeholder 3"/>
          <p:cNvSpPr>
            <a:spLocks noGrp="1"/>
          </p:cNvSpPr>
          <p:nvPr>
            <p:ph type="sldNum" sz="quarter" idx="12"/>
          </p:nvPr>
        </p:nvSpPr>
        <p:spPr/>
        <p:txBody>
          <a:bodyPr/>
          <a:lstStyle/>
          <a:p>
            <a:fld id="{B13A5DB1-D0E9-4AFC-A9C6-AA13C850BD30}" type="slidenum">
              <a:rPr lang="en-US" smtClean="0"/>
              <a:pPr/>
              <a:t>9</a:t>
            </a:fld>
            <a:endParaRPr lang="en-US" dirty="0"/>
          </a:p>
        </p:txBody>
      </p:sp>
    </p:spTree>
    <p:extLst>
      <p:ext uri="{BB962C8B-B14F-4D97-AF65-F5344CB8AC3E}">
        <p14:creationId xmlns:p14="http://schemas.microsoft.com/office/powerpoint/2010/main" val="3432280574"/>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9456</TotalTime>
  <Words>2305</Words>
  <Application>Microsoft Office PowerPoint</Application>
  <PresentationFormat>On-screen Show (4:3)</PresentationFormat>
  <Paragraphs>215</Paragraphs>
  <Slides>29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Calibri Light</vt:lpstr>
      <vt:lpstr>inherit</vt:lpstr>
      <vt:lpstr>Times New Roman</vt:lpstr>
      <vt:lpstr>Wingdings</vt:lpstr>
      <vt:lpstr>Retrospect</vt:lpstr>
      <vt:lpstr>FRAUD ENTRAPMENT “Risk, Compliance, Opportunity, Ethics and Fraud”</vt:lpstr>
      <vt:lpstr>Purchasing Ethics* Texas Education Code (TEC), §44.032</vt:lpstr>
      <vt:lpstr>Five Parts: In Combat Fraud in Contracting</vt:lpstr>
      <vt:lpstr>FBI</vt:lpstr>
      <vt:lpstr>Other Investigative Agencies</vt:lpstr>
      <vt:lpstr>Texas AG</vt:lpstr>
      <vt:lpstr>General Fraud Indicators</vt:lpstr>
      <vt:lpstr>Types of Fraud</vt:lpstr>
      <vt:lpstr>Bid Rigging</vt:lpstr>
      <vt:lpstr>Indicators of Bid Rigging</vt:lpstr>
      <vt:lpstr>More Indicators of Bid Rigging</vt:lpstr>
      <vt:lpstr>Indicators of Collusion </vt:lpstr>
      <vt:lpstr>8 Steps to Prevent Procurement Fraud</vt:lpstr>
      <vt:lpstr>Create An “Approved” Vendor Database</vt:lpstr>
      <vt:lpstr>Watch Out for Employee Fraud</vt:lpstr>
      <vt:lpstr>Checks before order placement, payments, or periodic reviews are often overlooked</vt:lpstr>
      <vt:lpstr>SEPARATE JOB RESPONSIBILITIES</vt:lpstr>
      <vt:lpstr>LOOK OUT FOR CLIQUES</vt:lpstr>
      <vt:lpstr>ESTABLISH A HOT LINE FOR WHISTLE-BLOWERS</vt:lpstr>
      <vt:lpstr>DO THE PARKING-LOT TEST</vt:lpstr>
      <vt:lpstr>GET INSURANCE</vt:lpstr>
      <vt:lpstr>Spot Audit</vt:lpstr>
      <vt:lpstr>Be Vigilant</vt:lpstr>
      <vt:lpstr>Be Vigilant (cont’d)</vt:lpstr>
      <vt:lpstr>Remember…</vt:lpstr>
      <vt:lpstr>Document Source: On Stats</vt:lpstr>
      <vt:lpstr>Don’t Be a Fireman</vt:lpstr>
      <vt:lpstr>Examples of Fraud</vt:lpstr>
      <vt:lpstr>The End</vt:lpstr>
    </vt:vector>
  </TitlesOfParts>
  <Company>UMW.EDU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Phillip Vasquez</dc:creator>
  <cp:lastModifiedBy>PHILLIP VASQUEZ</cp:lastModifiedBy>
  <cp:revision>131</cp:revision>
  <dcterms:created xsi:type="dcterms:W3CDTF">2009-04-02T12:59:58Z</dcterms:created>
  <dcterms:modified xsi:type="dcterms:W3CDTF">2025-09-24T05:11:25Z</dcterms:modified>
</cp:coreProperties>
</file>